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4"/>
  </p:notesMasterIdLst>
  <p:sldIdLst>
    <p:sldId id="256" r:id="rId2"/>
    <p:sldId id="363" r:id="rId3"/>
    <p:sldId id="364" r:id="rId4"/>
    <p:sldId id="365" r:id="rId5"/>
    <p:sldId id="366" r:id="rId6"/>
    <p:sldId id="367" r:id="rId7"/>
    <p:sldId id="268" r:id="rId8"/>
    <p:sldId id="259" r:id="rId9"/>
    <p:sldId id="260" r:id="rId10"/>
    <p:sldId id="261" r:id="rId11"/>
    <p:sldId id="269" r:id="rId12"/>
    <p:sldId id="271" r:id="rId13"/>
    <p:sldId id="272" r:id="rId14"/>
    <p:sldId id="273" r:id="rId15"/>
    <p:sldId id="266"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4" r:id="rId36"/>
    <p:sldId id="293"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62"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41" r:id="rId65"/>
    <p:sldId id="321" r:id="rId66"/>
    <p:sldId id="322" r:id="rId67"/>
    <p:sldId id="323" r:id="rId68"/>
    <p:sldId id="361"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40" r:id="rId85"/>
    <p:sldId id="339" r:id="rId86"/>
    <p:sldId id="344" r:id="rId87"/>
    <p:sldId id="342" r:id="rId88"/>
    <p:sldId id="343" r:id="rId89"/>
    <p:sldId id="345" r:id="rId90"/>
    <p:sldId id="346" r:id="rId91"/>
    <p:sldId id="347" r:id="rId92"/>
    <p:sldId id="348" r:id="rId93"/>
    <p:sldId id="349" r:id="rId94"/>
    <p:sldId id="350" r:id="rId95"/>
    <p:sldId id="351" r:id="rId96"/>
    <p:sldId id="352" r:id="rId97"/>
    <p:sldId id="355" r:id="rId98"/>
    <p:sldId id="356" r:id="rId99"/>
    <p:sldId id="357" r:id="rId100"/>
    <p:sldId id="358" r:id="rId101"/>
    <p:sldId id="359" r:id="rId102"/>
    <p:sldId id="360" r:id="rId10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737" autoAdjust="0"/>
  </p:normalViewPr>
  <p:slideViewPr>
    <p:cSldViewPr>
      <p:cViewPr varScale="1">
        <p:scale>
          <a:sx n="75" d="100"/>
          <a:sy n="75" d="100"/>
        </p:scale>
        <p:origin x="-122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heme" Target="theme/theme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D8C1D962-5179-49EB-9AFE-B8E9DF24F2F1}" type="datetimeFigureOut">
              <a:rPr lang="en-US"/>
              <a:pPr>
                <a:defRPr/>
              </a:pPr>
              <a:t>7/29/2010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13000DF-A0BF-4018-B096-E7D05C120596}"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fld id="{ECDCE24E-CA81-49A2-84BD-70B78079065C}" type="datetimeFigureOut">
              <a:rPr lang="en-US"/>
              <a:pPr>
                <a:defRPr/>
              </a:pPr>
              <a:t>7/29/2010</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A277168-4FA5-4463-B032-E75263812435}" type="slidenum">
              <a:rPr lang="en-US"/>
              <a:pPr>
                <a:defRPr/>
              </a:pPr>
              <a:t>‹#›</a:t>
            </a:fld>
            <a:endParaRPr lang="en-US"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282617D-2B07-4B4D-8618-BE682739D5FF}" type="datetimeFigureOut">
              <a:rPr lang="en-US"/>
              <a:pPr>
                <a:defRPr/>
              </a:pPr>
              <a:t>7/29/2010</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B211DB4-73D4-4BC7-8E5F-74EBE49EB996}" type="slidenum">
              <a:rPr lang="en-US"/>
              <a:pPr>
                <a:defRPr/>
              </a:pPr>
              <a:t>‹#›</a:t>
            </a:fld>
            <a:endParaRPr lang="en-US"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4D8819C-D30E-47A6-86ED-CA54743BD7A7}" type="datetimeFigureOut">
              <a:rPr lang="en-US"/>
              <a:pPr>
                <a:defRPr/>
              </a:pPr>
              <a:t>7/29/2010</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ED3BD92-97E1-41DF-84C3-F51C49722AA9}" type="slidenum">
              <a:rPr lang="en-US"/>
              <a:pPr>
                <a:defRPr/>
              </a:pPr>
              <a:t>‹#›</a:t>
            </a:fld>
            <a:endParaRPr lang="en-US"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07873B9-8EBC-4DCB-A4A8-75955A944944}" type="datetimeFigureOut">
              <a:rPr lang="en-US"/>
              <a:pPr>
                <a:defRPr/>
              </a:pPr>
              <a:t>7/29/2010</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E7DA955-4373-4468-BF60-6F7F7B1FF999}" type="slidenum">
              <a:rPr lang="en-US"/>
              <a:pPr>
                <a:defRPr/>
              </a:pPr>
              <a:t>‹#›</a:t>
            </a:fld>
            <a:endParaRPr lang="en-US"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fld id="{661160A1-DC89-48B8-9070-34B4F0B935FC}" type="datetimeFigureOut">
              <a:rPr lang="en-US"/>
              <a:pPr>
                <a:defRPr/>
              </a:pPr>
              <a:t>7/29/2010</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E4A21D1-144C-40C3-9F17-D8AF6C8E4676}" type="slidenum">
              <a:rPr lang="en-US"/>
              <a:pPr>
                <a:defRPr/>
              </a:pPr>
              <a:t>‹#›</a:t>
            </a:fld>
            <a:endParaRPr lang="en-US"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D2005A52-D72C-4157-8A8C-0E018C81CFBA}" type="datetimeFigureOut">
              <a:rPr lang="en-US"/>
              <a:pPr>
                <a:defRPr/>
              </a:pPr>
              <a:t>7/29/2010</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704ED451-A625-4778-96FF-59D64DF18A14}" type="slidenum">
              <a:rPr lang="en-US"/>
              <a:pPr>
                <a:defRPr/>
              </a:pPr>
              <a:t>‹#›</a:t>
            </a:fld>
            <a:endParaRPr lang="en-US"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79972BCA-372D-4EE1-AB52-47E1730E8AA0}" type="datetimeFigureOut">
              <a:rPr lang="en-US"/>
              <a:pPr>
                <a:defRPr/>
              </a:pPr>
              <a:t>7/29/2010</a:t>
            </a:fld>
            <a:endParaRPr lang="en-US" dirty="0"/>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0A15E06C-EBCC-4910-82CD-A136B9FA0AE6}" type="slidenum">
              <a:rPr lang="en-US"/>
              <a:pPr>
                <a:defRPr/>
              </a:pPr>
              <a:t>‹#›</a:t>
            </a:fld>
            <a:endParaRPr lang="en-US"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4EF69BB9-94D1-4915-9AA6-DFC9CECE7FBD}" type="datetimeFigureOut">
              <a:rPr lang="en-US"/>
              <a:pPr>
                <a:defRPr/>
              </a:pPr>
              <a:t>7/29/2010</a:t>
            </a:fld>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93793975-3BDE-4612-96F8-FB042F61A948}" type="slidenum">
              <a:rPr lang="en-US"/>
              <a:pPr>
                <a:defRPr/>
              </a:pPr>
              <a:t>‹#›</a:t>
            </a:fld>
            <a:endParaRPr lang="en-US"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561946C5-4985-4B76-B25A-6A67F092B8A7}" type="datetimeFigureOut">
              <a:rPr lang="en-US"/>
              <a:pPr>
                <a:defRPr/>
              </a:pPr>
              <a:t>7/29/2010</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8FB7821-23A1-4A06-BE60-A6040681178F}" type="slidenum">
              <a:rPr lang="en-US"/>
              <a:pPr>
                <a:defRPr/>
              </a:pPr>
              <a:t>‹#›</a:t>
            </a:fld>
            <a:endParaRPr lang="en-US"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B564501E-9C40-4E6F-BA56-9FC2A023A958}" type="datetimeFigureOut">
              <a:rPr lang="en-US"/>
              <a:pPr>
                <a:defRPr/>
              </a:pPr>
              <a:t>7/29/2010</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6D34443-3C86-4DC6-A6A6-339516610053}" type="slidenum">
              <a:rPr lang="en-US"/>
              <a:pPr>
                <a:defRPr/>
              </a:pPr>
              <a:t>‹#›</a:t>
            </a:fld>
            <a:endParaRPr lang="en-US"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EBB5EB6A-46B1-40A8-9DDD-CA17B846D73B}" type="datetimeFigureOut">
              <a:rPr lang="en-US"/>
              <a:pPr>
                <a:defRPr/>
              </a:pPr>
              <a:t>7/29/2010</a:t>
            </a:fld>
            <a:endParaRPr lang="en-US" dirty="0"/>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52DD273C-33CD-47C7-B4EA-8166F246A74B}" type="slidenum">
              <a:rPr lang="en-US"/>
              <a:pPr>
                <a:defRPr/>
              </a:pPr>
              <a:t>‹#›</a:t>
            </a:fld>
            <a:endParaRPr lang="en-US"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C8984115-61E7-476C-B029-6C7DC07568ED}" type="datetimeFigureOut">
              <a:rPr lang="en-US"/>
              <a:pPr>
                <a:defRPr/>
              </a:pPr>
              <a:t>7/29/2010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dirty="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420B01A7-36B9-4745-9553-52FD65F5A630}" type="slidenum">
              <a:rPr lang="en-US"/>
              <a:pPr>
                <a:defRPr/>
              </a:pPr>
              <a:t>‹#›</a:t>
            </a:fld>
            <a:endParaRPr lang="en-US"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grpSp>
    </p:spTree>
  </p:cSld>
  <p:clrMap bg1="lt1" tx1="dk1" bg2="lt2" tx2="dk2" accent1="accent1" accent2="accent2" accent3="accent3" accent4="accent4" accent5="accent5" accent6="accent6" hlink="hlink" folHlink="folHlink"/>
  <p:sldLayoutIdLst>
    <p:sldLayoutId id="2147483707" r:id="rId1"/>
    <p:sldLayoutId id="2147483706" r:id="rId2"/>
    <p:sldLayoutId id="2147483705" r:id="rId3"/>
    <p:sldLayoutId id="2147483704" r:id="rId4"/>
    <p:sldLayoutId id="2147483703" r:id="rId5"/>
    <p:sldLayoutId id="2147483702" r:id="rId6"/>
    <p:sldLayoutId id="2147483701" r:id="rId7"/>
    <p:sldLayoutId id="2147483700" r:id="rId8"/>
    <p:sldLayoutId id="2147483708" r:id="rId9"/>
    <p:sldLayoutId id="2147483699" r:id="rId10"/>
    <p:sldLayoutId id="2147483698" r:id="rId11"/>
  </p:sldLayoutIdLst>
  <p:transition spd="med"/>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sz="8000" dirty="0" smtClean="0"/>
              <a:t>FIBROMYALGIA</a:t>
            </a:r>
          </a:p>
        </p:txBody>
      </p:sp>
      <p:sp>
        <p:nvSpPr>
          <p:cNvPr id="14338" name="Subtitle 2"/>
          <p:cNvSpPr>
            <a:spLocks noGrp="1"/>
          </p:cNvSpPr>
          <p:nvPr>
            <p:ph type="subTitle" idx="1"/>
          </p:nvPr>
        </p:nvSpPr>
        <p:spPr>
          <a:xfrm>
            <a:off x="533400" y="3228975"/>
            <a:ext cx="7854950" cy="1752600"/>
          </a:xfrm>
        </p:spPr>
        <p:txBody>
          <a:bodyPr/>
          <a:lstStyle/>
          <a:p>
            <a:pPr marR="0"/>
            <a:r>
              <a:rPr lang="en-US" smtClean="0">
                <a:latin typeface="Arial" charset="0"/>
                <a:cs typeface="Arial" charset="0"/>
              </a:rPr>
              <a:t>Steven Smith, NP</a:t>
            </a:r>
          </a:p>
          <a:p>
            <a:pPr marR="0"/>
            <a:r>
              <a:rPr lang="en-US" smtClean="0">
                <a:latin typeface="Arial" charset="0"/>
                <a:cs typeface="Arial" charset="0"/>
              </a:rPr>
              <a:t>Montgomery, Alabama</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algn="ctr" fontAlgn="auto">
              <a:spcAft>
                <a:spcPts val="0"/>
              </a:spcAft>
              <a:defRPr/>
            </a:pPr>
            <a:endParaRPr lang="en-US" sz="2800" dirty="0">
              <a:latin typeface="Arial Black" pitchFamily="34" charset="0"/>
            </a:endParaRPr>
          </a:p>
        </p:txBody>
      </p:sp>
      <p:sp>
        <p:nvSpPr>
          <p:cNvPr id="3" name="Content Placeholder 2"/>
          <p:cNvSpPr>
            <a:spLocks noGrp="1"/>
          </p:cNvSpPr>
          <p:nvPr>
            <p:ph idx="1"/>
          </p:nvPr>
        </p:nvSpPr>
        <p:spPr>
          <a:xfrm>
            <a:off x="457200" y="990600"/>
            <a:ext cx="8229600" cy="5334000"/>
          </a:xfrm>
        </p:spPr>
        <p:txBody>
          <a:bodyPr>
            <a:normAutofit fontScale="92500" lnSpcReduction="20000"/>
          </a:bodyPr>
          <a:lstStyle/>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FMS is thought to be one of several </a:t>
            </a:r>
          </a:p>
          <a:p>
            <a:pPr marL="274320" indent="-274320" algn="ctr" fontAlgn="auto">
              <a:spcAft>
                <a:spcPts val="0"/>
              </a:spcAft>
              <a:buClr>
                <a:schemeClr val="accent3"/>
              </a:buClr>
              <a:buFont typeface="Wingdings 2"/>
              <a:buNone/>
              <a:defRPr/>
            </a:pPr>
            <a:r>
              <a:rPr lang="en-US" u="sng" dirty="0" smtClean="0">
                <a:latin typeface="Arial" pitchFamily="34" charset="0"/>
                <a:cs typeface="Arial" pitchFamily="34" charset="0"/>
              </a:rPr>
              <a:t>CENTRAL SENSITIZING SYNDROMES.</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Others include:</a:t>
            </a:r>
          </a:p>
          <a:p>
            <a:pPr marL="274320" indent="-274320" algn="ctr"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IRRITABLE BOWEL SYNDROME</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IRRITABLE BLADDER SYNDROME </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CHRONIC PELVIC PAIN</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CHRONIC FATIGUE SYNDROME</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CHRONIC  T M J</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CHRONIC HEADACHE</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RESTLESS LEG SYNDROME</a:t>
            </a:r>
          </a:p>
          <a:p>
            <a:pPr marL="274320" indent="-274320" algn="ctr" fontAlgn="auto">
              <a:spcAft>
                <a:spcPts val="0"/>
              </a:spcAft>
              <a:buClr>
                <a:schemeClr val="accent3"/>
              </a:buClr>
              <a:buFont typeface="Wingdings 2"/>
              <a:buNone/>
              <a:defRPr/>
            </a:pPr>
            <a:endParaRPr lang="en-US" dirty="0" smtClean="0">
              <a:latin typeface="Arial" pitchFamily="34" charset="0"/>
              <a:cs typeface="Arial" pitchFamily="34" charset="0"/>
            </a:endParaRPr>
          </a:p>
          <a:p>
            <a:pPr marL="640080" lvl="1" indent="-246888" algn="ctr" fontAlgn="auto">
              <a:spcAft>
                <a:spcPts val="0"/>
              </a:spcAft>
              <a:buFont typeface="Wingdings 2"/>
              <a:buNone/>
              <a:defRPr/>
            </a:pPr>
            <a:r>
              <a:rPr lang="en-US" sz="1800" dirty="0" smtClean="0">
                <a:latin typeface="Arial" pitchFamily="34" charset="0"/>
                <a:cs typeface="Arial" pitchFamily="34" charset="0"/>
              </a:rPr>
              <a:t>THERE IS OFTEN OVERLAP AMONG THESE CONDITIONS</a:t>
            </a:r>
            <a:endParaRPr lang="en-US" sz="1800" dirty="0">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7150"/>
          </a:xfrm>
        </p:spPr>
        <p:txBody>
          <a:bodyPr>
            <a:normAutofit fontScale="90000"/>
          </a:bodyPr>
          <a:lstStyle/>
          <a:p>
            <a:pPr fontAlgn="auto">
              <a:spcAft>
                <a:spcPts val="0"/>
              </a:spcAft>
              <a:defRPr/>
            </a:pPr>
            <a:endParaRPr lang="en-US" dirty="0"/>
          </a:p>
        </p:txBody>
      </p:sp>
      <p:sp>
        <p:nvSpPr>
          <p:cNvPr id="115714" name="Content Placeholder 2"/>
          <p:cNvSpPr>
            <a:spLocks noGrp="1"/>
          </p:cNvSpPr>
          <p:nvPr>
            <p:ph idx="1"/>
          </p:nvPr>
        </p:nvSpPr>
        <p:spPr>
          <a:xfrm>
            <a:off x="457200" y="838200"/>
            <a:ext cx="8229600" cy="5486400"/>
          </a:xfrm>
        </p:spPr>
        <p:txBody>
          <a:bodyPr/>
          <a:lstStyle/>
          <a:p>
            <a:pPr>
              <a:buFont typeface="Wingdings 2" pitchFamily="18" charset="2"/>
              <a:buNone/>
            </a:pPr>
            <a:r>
              <a:rPr lang="en-US" b="1" u="sng" smtClean="0">
                <a:latin typeface="Arial" charset="0"/>
                <a:cs typeface="Arial" charset="0"/>
              </a:rPr>
              <a:t>Non-benzo Hypnotics</a:t>
            </a:r>
          </a:p>
          <a:p>
            <a:pPr>
              <a:buFont typeface="Wingdings 2" pitchFamily="18" charset="2"/>
              <a:buNone/>
            </a:pPr>
            <a:endParaRPr lang="en-US" b="1" u="sng" smtClean="0">
              <a:latin typeface="Arial" charset="0"/>
              <a:cs typeface="Arial" charset="0"/>
            </a:endParaRPr>
          </a:p>
          <a:p>
            <a:pPr>
              <a:buFont typeface="Wingdings 2" pitchFamily="18" charset="2"/>
              <a:buNone/>
            </a:pPr>
            <a:r>
              <a:rPr lang="en-US" smtClean="0">
                <a:latin typeface="Arial" charset="0"/>
                <a:cs typeface="Arial" charset="0"/>
              </a:rPr>
              <a:t>Adverse Reactions:  CNS effects,  Complex sleep related behaviors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Interactions:  Alcohol, CNS depressants (Marilyn Monroe effect)</a:t>
            </a:r>
          </a:p>
          <a:p>
            <a:pPr>
              <a:buFont typeface="Wingdings 2" pitchFamily="18" charset="2"/>
              <a:buNone/>
            </a:pPr>
            <a:r>
              <a:rPr lang="en-US" smtClean="0">
                <a:latin typeface="Arial" charset="0"/>
                <a:cs typeface="Arial" charset="0"/>
              </a:rPr>
              <a:t>Precautions:  Depression, Behavioral changes</a:t>
            </a:r>
          </a:p>
        </p:txBody>
      </p:sp>
    </p:spTree>
  </p:cSld>
  <p:clrMapOvr>
    <a:masterClrMapping/>
  </p:clrMapOvr>
  <p:transition spd="med"/>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16738" name="Content Placeholder 2"/>
          <p:cNvSpPr>
            <a:spLocks noGrp="1"/>
          </p:cNvSpPr>
          <p:nvPr>
            <p:ph idx="1"/>
          </p:nvPr>
        </p:nvSpPr>
        <p:spPr>
          <a:xfrm>
            <a:off x="457200" y="914400"/>
            <a:ext cx="8229600" cy="5410200"/>
          </a:xfrm>
        </p:spPr>
        <p:txBody>
          <a:bodyPr/>
          <a:lstStyle/>
          <a:p>
            <a:pPr>
              <a:buFont typeface="Wingdings 2" pitchFamily="18" charset="2"/>
              <a:buNone/>
            </a:pPr>
            <a:r>
              <a:rPr lang="en-US" b="1" u="sng" smtClean="0">
                <a:latin typeface="Arial" charset="0"/>
                <a:cs typeface="Arial" charset="0"/>
              </a:rPr>
              <a:t>BIG PICTURE PRECAUTIONS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SEIZURES:  Tricyclic Antidepressants (TCAs), Tramadol, and bupropion (Welbutrin) lower the seizure threshold in people who may have never had a seizure.  Caution using together.</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SEROTONIN SYNDROME:  Keep in mind the doses of concomitant use of traditional SNRIs and other medications with SNRI effect like TCAs and Tramadol.  No need to add an SSRI.</a:t>
            </a:r>
          </a:p>
        </p:txBody>
      </p:sp>
    </p:spTree>
  </p:cSld>
  <p:clrMapOvr>
    <a:masterClrMapping/>
  </p:clrMapOvr>
  <p:transition spd="med"/>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17762" name="Content Placeholder 2"/>
          <p:cNvSpPr>
            <a:spLocks noGrp="1"/>
          </p:cNvSpPr>
          <p:nvPr>
            <p:ph idx="1"/>
          </p:nvPr>
        </p:nvSpPr>
        <p:spPr>
          <a:xfrm>
            <a:off x="457200" y="914400"/>
            <a:ext cx="8229600" cy="5410200"/>
          </a:xfrm>
        </p:spPr>
        <p:txBody>
          <a:bodyPr/>
          <a:lstStyle/>
          <a:p>
            <a:pPr>
              <a:buFont typeface="Wingdings 2" pitchFamily="18" charset="2"/>
              <a:buNone/>
            </a:pPr>
            <a:endParaRPr lang="en-US" sz="4800" smtClean="0">
              <a:latin typeface="Arial" charset="0"/>
              <a:cs typeface="Arial" charset="0"/>
            </a:endParaRPr>
          </a:p>
          <a:p>
            <a:pPr>
              <a:buFont typeface="Wingdings 2" pitchFamily="18" charset="2"/>
              <a:buNone/>
            </a:pPr>
            <a:endParaRPr lang="en-US" sz="4800" smtClean="0">
              <a:latin typeface="Arial" charset="0"/>
              <a:cs typeface="Arial" charset="0"/>
            </a:endParaRPr>
          </a:p>
          <a:p>
            <a:pPr algn="ctr">
              <a:buFont typeface="Wingdings 2" pitchFamily="18" charset="2"/>
              <a:buNone/>
            </a:pPr>
            <a:r>
              <a:rPr lang="en-US" sz="7200" smtClean="0">
                <a:latin typeface="Arial" charset="0"/>
                <a:cs typeface="Arial" charset="0"/>
              </a:rPr>
              <a:t>QUESTIONS?</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24578" name="Content Placeholder 2"/>
          <p:cNvSpPr>
            <a:spLocks noGrp="1"/>
          </p:cNvSpPr>
          <p:nvPr>
            <p:ph idx="1"/>
          </p:nvPr>
        </p:nvSpPr>
        <p:spPr>
          <a:xfrm>
            <a:off x="457200" y="1066800"/>
            <a:ext cx="8229600" cy="5257800"/>
          </a:xfrm>
        </p:spPr>
        <p:txBody>
          <a:bodyPr/>
          <a:lstStyle/>
          <a:p>
            <a:pPr>
              <a:buFont typeface="Wingdings 2" pitchFamily="18" charset="2"/>
              <a:buNone/>
            </a:pPr>
            <a:r>
              <a:rPr lang="en-US" smtClean="0">
                <a:latin typeface="Arial" charset="0"/>
                <a:cs typeface="Arial" charset="0"/>
              </a:rPr>
              <a:t>Also overlapping with FMS are a higher prevalence of coexisting psychopathology:</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Depression</a:t>
            </a:r>
          </a:p>
          <a:p>
            <a:pPr>
              <a:buFont typeface="Wingdings 2" pitchFamily="18" charset="2"/>
              <a:buNone/>
            </a:pPr>
            <a:r>
              <a:rPr lang="en-US" smtClean="0">
                <a:latin typeface="Arial" charset="0"/>
                <a:cs typeface="Arial" charset="0"/>
              </a:rPr>
              <a:t>	GAD/Panic Disorder 	(responds best to FMS Tx)</a:t>
            </a:r>
          </a:p>
          <a:p>
            <a:pPr>
              <a:buFont typeface="Wingdings 2" pitchFamily="18" charset="2"/>
              <a:buNone/>
            </a:pPr>
            <a:r>
              <a:rPr lang="en-US" smtClean="0">
                <a:latin typeface="Arial" charset="0"/>
                <a:cs typeface="Arial" charset="0"/>
              </a:rPr>
              <a:t>	PTSD			 (responds worse to FMS Tx)</a:t>
            </a:r>
          </a:p>
          <a:p>
            <a:pPr>
              <a:buFont typeface="Wingdings 2" pitchFamily="18" charset="2"/>
              <a:buNone/>
            </a:pPr>
            <a:r>
              <a:rPr lang="en-US" smtClean="0">
                <a:latin typeface="Arial" charset="0"/>
                <a:cs typeface="Arial" charset="0"/>
              </a:rPr>
              <a:t>	Bipolar Disorder		 (responds worse to FMS Tx)</a:t>
            </a:r>
          </a:p>
          <a:p>
            <a:pPr>
              <a:buFont typeface="Wingdings 2" pitchFamily="18" charset="2"/>
              <a:buNone/>
            </a:pPr>
            <a:r>
              <a:rPr lang="en-US" smtClean="0">
                <a:latin typeface="Arial" charset="0"/>
                <a:cs typeface="Arial" charset="0"/>
              </a:rPr>
              <a:t>	Insomnia</a:t>
            </a:r>
          </a:p>
          <a:p>
            <a:pPr>
              <a:buFont typeface="Wingdings 2" pitchFamily="18" charset="2"/>
              <a:buNone/>
            </a:pPr>
            <a:r>
              <a:rPr lang="en-US" smtClean="0">
                <a:latin typeface="Arial" charset="0"/>
                <a:cs typeface="Arial" charset="0"/>
              </a:rPr>
              <a:t>	OCD</a:t>
            </a: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p Arrow 1"/>
          <p:cNvSpPr/>
          <p:nvPr/>
        </p:nvSpPr>
        <p:spPr>
          <a:xfrm>
            <a:off x="0" y="1066800"/>
            <a:ext cx="865188" cy="2133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Down Arrow 2"/>
          <p:cNvSpPr/>
          <p:nvPr/>
        </p:nvSpPr>
        <p:spPr>
          <a:xfrm>
            <a:off x="8077200" y="4191000"/>
            <a:ext cx="838200" cy="1905000"/>
          </a:xfrm>
          <a:prstGeom prst="downArrow">
            <a:avLst>
              <a:gd name="adj1" fmla="val 50000"/>
              <a:gd name="adj2" fmla="val 4896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5603" name="TextBox 5"/>
          <p:cNvSpPr txBox="1">
            <a:spLocks noChangeArrowheads="1"/>
          </p:cNvSpPr>
          <p:nvPr/>
        </p:nvSpPr>
        <p:spPr bwMode="auto">
          <a:xfrm>
            <a:off x="838200" y="762000"/>
            <a:ext cx="7391400" cy="6186488"/>
          </a:xfrm>
          <a:prstGeom prst="rect">
            <a:avLst/>
          </a:prstGeom>
          <a:noFill/>
          <a:ln w="9525">
            <a:noFill/>
            <a:miter lim="800000"/>
            <a:headEnd/>
            <a:tailEnd/>
          </a:ln>
        </p:spPr>
        <p:txBody>
          <a:bodyPr>
            <a:spAutoFit/>
          </a:bodyPr>
          <a:lstStyle/>
          <a:p>
            <a:r>
              <a:rPr lang="en-US" sz="2800"/>
              <a:t>Pain pathways are a </a:t>
            </a:r>
            <a:r>
              <a:rPr lang="en-US" sz="2800" b="1"/>
              <a:t>two-way street</a:t>
            </a:r>
            <a:r>
              <a:rPr lang="en-US" sz="2800"/>
              <a:t>.</a:t>
            </a:r>
          </a:p>
          <a:p>
            <a:endParaRPr lang="en-US" sz="2800"/>
          </a:p>
          <a:p>
            <a:r>
              <a:rPr lang="en-US" sz="2800"/>
              <a:t>There are AFFERENT, conducting inward, </a:t>
            </a:r>
            <a:r>
              <a:rPr lang="en-US" sz="2800" b="1" u="sng"/>
              <a:t>ascending </a:t>
            </a:r>
            <a:r>
              <a:rPr lang="en-US" sz="2800"/>
              <a:t>pain pathways,</a:t>
            </a:r>
          </a:p>
          <a:p>
            <a:endParaRPr lang="en-US" sz="2400"/>
          </a:p>
          <a:p>
            <a:r>
              <a:rPr lang="en-US" sz="2400"/>
              <a:t>(</a:t>
            </a:r>
            <a:r>
              <a:rPr lang="en-US" sz="2400" u="sng"/>
              <a:t>Pain</a:t>
            </a:r>
            <a:r>
              <a:rPr lang="en-US" sz="2400"/>
              <a:t> towards the </a:t>
            </a:r>
            <a:r>
              <a:rPr lang="en-US" sz="2400" u="sng"/>
              <a:t>brain</a:t>
            </a:r>
            <a:r>
              <a:rPr lang="en-US" sz="2400"/>
              <a:t>) or </a:t>
            </a:r>
          </a:p>
          <a:p>
            <a:r>
              <a:rPr lang="en-US" sz="2400"/>
              <a:t>(</a:t>
            </a:r>
            <a:r>
              <a:rPr lang="en-US" sz="2400" u="sng"/>
              <a:t>Pain</a:t>
            </a:r>
            <a:r>
              <a:rPr lang="en-US" sz="2400"/>
              <a:t> on a </a:t>
            </a:r>
            <a:r>
              <a:rPr lang="en-US" sz="2400" u="sng"/>
              <a:t>train</a:t>
            </a:r>
            <a:r>
              <a:rPr lang="en-US" sz="2400"/>
              <a:t> trying to </a:t>
            </a:r>
            <a:r>
              <a:rPr lang="en-US" sz="2400" u="sng"/>
              <a:t>gain</a:t>
            </a:r>
            <a:r>
              <a:rPr lang="en-US" sz="2400"/>
              <a:t> toward the </a:t>
            </a:r>
            <a:r>
              <a:rPr lang="en-US" sz="2400" u="sng"/>
              <a:t>brain</a:t>
            </a:r>
            <a:r>
              <a:rPr lang="en-US" sz="2400"/>
              <a:t>)</a:t>
            </a:r>
          </a:p>
          <a:p>
            <a:endParaRPr lang="en-US" sz="2800"/>
          </a:p>
          <a:p>
            <a:r>
              <a:rPr lang="en-US" sz="2800"/>
              <a:t>			AND</a:t>
            </a:r>
          </a:p>
          <a:p>
            <a:r>
              <a:rPr lang="en-US" sz="2800"/>
              <a:t>Ameliorating, inhibitory, </a:t>
            </a:r>
            <a:r>
              <a:rPr lang="en-US" sz="2800" b="1" u="sng"/>
              <a:t>descending </a:t>
            </a:r>
            <a:r>
              <a:rPr lang="en-US" sz="2800"/>
              <a:t>pain pathways.</a:t>
            </a:r>
          </a:p>
          <a:p>
            <a:endParaRPr lang="en-US" sz="2400"/>
          </a:p>
          <a:p>
            <a:r>
              <a:rPr lang="en-US" sz="2400"/>
              <a:t>(</a:t>
            </a:r>
            <a:r>
              <a:rPr lang="en-US" sz="2400" u="sng"/>
              <a:t>Drain</a:t>
            </a:r>
            <a:r>
              <a:rPr lang="en-US" sz="2400"/>
              <a:t> the </a:t>
            </a:r>
            <a:r>
              <a:rPr lang="en-US" sz="2400" u="sng"/>
              <a:t>pain</a:t>
            </a:r>
            <a:r>
              <a:rPr lang="en-US" sz="2400"/>
              <a:t> from the </a:t>
            </a:r>
            <a:r>
              <a:rPr lang="en-US" sz="2400" u="sng"/>
              <a:t>brain</a:t>
            </a:r>
            <a:r>
              <a:rPr lang="en-US" sz="2400"/>
              <a:t>) or</a:t>
            </a:r>
          </a:p>
          <a:p>
            <a:r>
              <a:rPr lang="en-US" sz="2400"/>
              <a:t>(</a:t>
            </a:r>
            <a:r>
              <a:rPr lang="en-US" sz="2400" u="sng"/>
              <a:t>Train</a:t>
            </a:r>
            <a:r>
              <a:rPr lang="en-US" sz="2400"/>
              <a:t> the </a:t>
            </a:r>
            <a:r>
              <a:rPr lang="en-US" sz="2400" u="sng"/>
              <a:t>pain</a:t>
            </a:r>
            <a:r>
              <a:rPr lang="en-US" sz="2400"/>
              <a:t> to </a:t>
            </a:r>
            <a:r>
              <a:rPr lang="en-US" sz="2400" u="sng"/>
              <a:t>wane</a:t>
            </a:r>
            <a:r>
              <a:rPr lang="en-US" sz="2400"/>
              <a:t>)</a:t>
            </a:r>
          </a:p>
          <a:p>
            <a:r>
              <a:rPr lang="en-US" sz="2800"/>
              <a:t>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26626"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Some of the neurotransmitters involved in the </a:t>
            </a:r>
            <a:r>
              <a:rPr lang="en-US" u="sng" smtClean="0">
                <a:latin typeface="Arial" charset="0"/>
                <a:cs typeface="Arial" charset="0"/>
              </a:rPr>
              <a:t>ASCENDING</a:t>
            </a:r>
            <a:r>
              <a:rPr lang="en-US" smtClean="0">
                <a:latin typeface="Arial" charset="0"/>
                <a:cs typeface="Arial" charset="0"/>
              </a:rPr>
              <a:t> pain pathways are:</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Substance P</a:t>
            </a:r>
          </a:p>
          <a:p>
            <a:pPr>
              <a:buFont typeface="Wingdings 2" pitchFamily="18" charset="2"/>
              <a:buNone/>
            </a:pPr>
            <a:r>
              <a:rPr lang="en-US" smtClean="0">
                <a:latin typeface="Arial" charset="0"/>
                <a:cs typeface="Arial" charset="0"/>
              </a:rPr>
              <a:t>		Glutamate and other excitatory amino acids</a:t>
            </a:r>
          </a:p>
          <a:p>
            <a:pPr>
              <a:buFont typeface="Wingdings 2" pitchFamily="18" charset="2"/>
              <a:buNone/>
            </a:pPr>
            <a:r>
              <a:rPr lang="en-US" smtClean="0">
                <a:latin typeface="Arial" charset="0"/>
                <a:cs typeface="Arial" charset="0"/>
              </a:rPr>
              <a:t>		Neurotrophins</a:t>
            </a:r>
          </a:p>
          <a:p>
            <a:pPr>
              <a:buFont typeface="Wingdings 2" pitchFamily="18" charset="2"/>
              <a:buNone/>
            </a:pPr>
            <a:r>
              <a:rPr lang="en-US" smtClean="0">
                <a:latin typeface="Arial" charset="0"/>
                <a:cs typeface="Arial" charset="0"/>
              </a:rPr>
              <a:t>		Nerve Growth Factor</a:t>
            </a:r>
          </a:p>
          <a:p>
            <a:pPr>
              <a:buFont typeface="Wingdings 2" pitchFamily="18" charset="2"/>
              <a:buNone/>
            </a:pPr>
            <a:r>
              <a:rPr lang="en-US" smtClean="0">
                <a:latin typeface="Arial" charset="0"/>
                <a:cs typeface="Arial" charset="0"/>
              </a:rPr>
              <a:t>		Brain Derived Neurotrophic Factor</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These are found in </a:t>
            </a:r>
            <a:r>
              <a:rPr lang="en-US" u="sng" smtClean="0">
                <a:latin typeface="Arial" charset="0"/>
                <a:cs typeface="Arial" charset="0"/>
              </a:rPr>
              <a:t>higher</a:t>
            </a:r>
            <a:r>
              <a:rPr lang="en-US" smtClean="0">
                <a:latin typeface="Arial" charset="0"/>
                <a:cs typeface="Arial" charset="0"/>
              </a:rPr>
              <a:t> levels in the CEREBRAL SPINAL FLUID of patients with Fibromyalgia</a:t>
            </a:r>
          </a:p>
          <a:p>
            <a:pPr>
              <a:buFont typeface="Wingdings 2" pitchFamily="18" charset="2"/>
              <a:buNone/>
            </a:pPr>
            <a:endParaRPr lang="en-US" smtClean="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27650"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Some of the neurotransmitters involved in the DESCENDING pain pathways that </a:t>
            </a:r>
            <a:r>
              <a:rPr lang="en-US" u="sng" smtClean="0">
                <a:latin typeface="Arial" charset="0"/>
                <a:cs typeface="Arial" charset="0"/>
              </a:rPr>
              <a:t>inhibit</a:t>
            </a:r>
            <a:r>
              <a:rPr lang="en-US" smtClean="0">
                <a:latin typeface="Arial" charset="0"/>
                <a:cs typeface="Arial" charset="0"/>
              </a:rPr>
              <a:t> pain are:</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Norepinephrine</a:t>
            </a:r>
          </a:p>
          <a:p>
            <a:pPr>
              <a:buFont typeface="Wingdings 2" pitchFamily="18" charset="2"/>
              <a:buNone/>
            </a:pPr>
            <a:r>
              <a:rPr lang="en-US" smtClean="0">
                <a:latin typeface="Arial" charset="0"/>
                <a:cs typeface="Arial" charset="0"/>
              </a:rPr>
              <a:t>		Serotonin</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The metabolites of these were found to have LOWER levels in the Cerebral Spinal Fluid of patients with Fibromyalgia.</a:t>
            </a: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685800" y="990600"/>
            <a:ext cx="5181600" cy="1447800"/>
          </a:xfrm>
        </p:spPr>
        <p:txBody>
          <a:bodyPr/>
          <a:lstStyle/>
          <a:p>
            <a:pPr algn="ctr"/>
            <a:r>
              <a:rPr lang="en-US" smtClean="0">
                <a:latin typeface="Arial Black" pitchFamily="34" charset="0"/>
              </a:rPr>
              <a:t>! WAIT !</a:t>
            </a:r>
            <a:br>
              <a:rPr lang="en-US" smtClean="0">
                <a:latin typeface="Arial Black" pitchFamily="34" charset="0"/>
              </a:rPr>
            </a:br>
            <a:r>
              <a:rPr lang="en-US" smtClean="0">
                <a:latin typeface="Arial" charset="0"/>
                <a:cs typeface="Arial" charset="0"/>
              </a:rPr>
              <a:t>I THOUGHT PAIN WAS A BRAIN THING</a:t>
            </a:r>
            <a:endParaRPr lang="en-US" smtClean="0">
              <a:latin typeface="Arial Black" pitchFamily="34" charset="0"/>
            </a:endParaRPr>
          </a:p>
        </p:txBody>
      </p:sp>
      <p:sp>
        <p:nvSpPr>
          <p:cNvPr id="3" name="Text Placeholder 2"/>
          <p:cNvSpPr>
            <a:spLocks noGrp="1"/>
          </p:cNvSpPr>
          <p:nvPr>
            <p:ph type="body" idx="2"/>
          </p:nvPr>
        </p:nvSpPr>
        <p:spPr>
          <a:xfrm>
            <a:off x="381000" y="2514600"/>
            <a:ext cx="8305800" cy="3733800"/>
          </a:xfrm>
        </p:spPr>
        <p:txBody>
          <a:bodyPr>
            <a:normAutofit lnSpcReduction="10000"/>
          </a:bodyPr>
          <a:lstStyle/>
          <a:p>
            <a:pPr fontAlgn="auto">
              <a:spcAft>
                <a:spcPts val="0"/>
              </a:spcAft>
              <a:buClr>
                <a:schemeClr val="accent3"/>
              </a:buClr>
              <a:buFont typeface="Wingdings 2"/>
              <a:buNone/>
              <a:defRPr/>
            </a:pPr>
            <a:endParaRPr lang="en-US" sz="1800" dirty="0" smtClean="0">
              <a:latin typeface="Arial" pitchFamily="34" charset="0"/>
              <a:cs typeface="Arial" pitchFamily="34" charset="0"/>
            </a:endParaRPr>
          </a:p>
          <a:p>
            <a:pPr fontAlgn="auto">
              <a:spcAft>
                <a:spcPts val="0"/>
              </a:spcAft>
              <a:buClr>
                <a:schemeClr val="accent3"/>
              </a:buClr>
              <a:buFont typeface="Wingdings 2"/>
              <a:buNone/>
              <a:defRPr/>
            </a:pPr>
            <a:r>
              <a:rPr lang="en-US" sz="2200" dirty="0" smtClean="0">
                <a:latin typeface="Arial" pitchFamily="34" charset="0"/>
                <a:cs typeface="Arial" pitchFamily="34" charset="0"/>
              </a:rPr>
              <a:t>In one FMS study, they apply painful stimuli to both FMS patients and a normal control group while performing an MRI observing the increased activity in the areas of the brain related to pain.</a:t>
            </a:r>
          </a:p>
          <a:p>
            <a:pPr fontAlgn="auto">
              <a:spcAft>
                <a:spcPts val="0"/>
              </a:spcAft>
              <a:buClr>
                <a:schemeClr val="accent3"/>
              </a:buClr>
              <a:buFont typeface="Wingdings 2"/>
              <a:buNone/>
              <a:defRPr/>
            </a:pPr>
            <a:endParaRPr lang="en-US" sz="2200" dirty="0" smtClean="0">
              <a:latin typeface="Arial" pitchFamily="34" charset="0"/>
              <a:cs typeface="Arial" pitchFamily="34" charset="0"/>
            </a:endParaRPr>
          </a:p>
          <a:p>
            <a:pPr fontAlgn="auto">
              <a:spcAft>
                <a:spcPts val="0"/>
              </a:spcAft>
              <a:buClr>
                <a:schemeClr val="accent3"/>
              </a:buClr>
              <a:buFont typeface="Wingdings 2"/>
              <a:buNone/>
              <a:defRPr/>
            </a:pPr>
            <a:r>
              <a:rPr lang="en-US" sz="2200" dirty="0" smtClean="0">
                <a:latin typeface="Arial" pitchFamily="34" charset="0"/>
                <a:cs typeface="Arial" pitchFamily="34" charset="0"/>
              </a:rPr>
              <a:t>It took only half of the painful stimuli to light up these brain areas in the FMS patients than the control group.</a:t>
            </a:r>
          </a:p>
          <a:p>
            <a:pPr fontAlgn="auto">
              <a:spcAft>
                <a:spcPts val="0"/>
              </a:spcAft>
              <a:buClr>
                <a:schemeClr val="accent3"/>
              </a:buClr>
              <a:buFont typeface="Wingdings 2"/>
              <a:buNone/>
              <a:defRPr/>
            </a:pPr>
            <a:endParaRPr lang="en-US" sz="2200" dirty="0" smtClean="0">
              <a:latin typeface="Arial" pitchFamily="34" charset="0"/>
              <a:cs typeface="Arial" pitchFamily="34" charset="0"/>
            </a:endParaRPr>
          </a:p>
          <a:p>
            <a:pPr fontAlgn="auto">
              <a:spcAft>
                <a:spcPts val="0"/>
              </a:spcAft>
              <a:buClr>
                <a:schemeClr val="accent3"/>
              </a:buClr>
              <a:buFont typeface="Wingdings 2"/>
              <a:buNone/>
              <a:defRPr/>
            </a:pPr>
            <a:r>
              <a:rPr lang="en-US" sz="2200" dirty="0" smtClean="0">
                <a:latin typeface="Arial" pitchFamily="34" charset="0"/>
                <a:cs typeface="Arial" pitchFamily="34" charset="0"/>
              </a:rPr>
              <a:t>The FMS patients have an increase in the “gain” or sensitivity on their CB radios OR have an increased volume control on their MP3 players of pain.</a:t>
            </a:r>
          </a:p>
          <a:p>
            <a:pPr fontAlgn="auto">
              <a:spcAft>
                <a:spcPts val="0"/>
              </a:spcAft>
              <a:buClr>
                <a:schemeClr val="accent3"/>
              </a:buClr>
              <a:buFont typeface="Wingdings 2"/>
              <a:buNone/>
              <a:defRPr/>
            </a:pPr>
            <a:endParaRPr lang="en-US" sz="1800" dirty="0" smtClean="0">
              <a:latin typeface="Arial" pitchFamily="34" charset="0"/>
              <a:cs typeface="Arial" pitchFamily="34" charset="0"/>
            </a:endParaRPr>
          </a:p>
        </p:txBody>
      </p:sp>
      <p:pic>
        <p:nvPicPr>
          <p:cNvPr id="28675" name="Picture 2" descr="C:\Documents and Settings\Owner\Local Settings\Temporary Internet Files\Content.IE5\HNVD2A6O\MPj04422020000[1].jpg"/>
          <p:cNvPicPr>
            <a:picLocks noGrp="1" noChangeAspect="1" noChangeArrowheads="1"/>
          </p:cNvPicPr>
          <p:nvPr>
            <p:ph sz="half" idx="1"/>
          </p:nvPr>
        </p:nvPicPr>
        <p:blipFill>
          <a:blip r:embed="rId2"/>
          <a:srcRect/>
          <a:stretch>
            <a:fillRect/>
          </a:stretch>
        </p:blipFill>
        <p:spPr>
          <a:xfrm>
            <a:off x="6019800" y="838200"/>
            <a:ext cx="2438400" cy="1771650"/>
          </a:xfrm>
        </p:spPr>
      </p:pic>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90600"/>
            <a:ext cx="8229600" cy="5334000"/>
          </a:xfrm>
        </p:spPr>
        <p:txBody>
          <a:bodyPr>
            <a:normAutofit/>
          </a:bodyPr>
          <a:lstStyle/>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So, what does this have to do with PHARMACOLOGY?</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To treat FMS appropriately, you must understand:</a:t>
            </a: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The Neurotransmitters you want to increase and decrease.</a:t>
            </a: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The Receptors you want to block.</a:t>
            </a: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The Neurons that you want to control hyperexcitability.</a:t>
            </a: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The ascending, descending, and brain pathophysiology of the CNS of the FMS patient.</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If you understand this you will also understand what pain ameliorating therapies </a:t>
            </a:r>
            <a:r>
              <a:rPr lang="en-US" b="1" u="sng" dirty="0" smtClean="0">
                <a:latin typeface="Arial" pitchFamily="34" charset="0"/>
                <a:cs typeface="Arial" pitchFamily="34" charset="0"/>
              </a:rPr>
              <a:t>NOT</a:t>
            </a:r>
            <a:r>
              <a:rPr lang="en-US" dirty="0" smtClean="0">
                <a:latin typeface="Arial" pitchFamily="34" charset="0"/>
                <a:cs typeface="Arial" pitchFamily="34" charset="0"/>
              </a:rPr>
              <a:t> to use.</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0722" name="Content Placeholder 2"/>
          <p:cNvSpPr>
            <a:spLocks noGrp="1"/>
          </p:cNvSpPr>
          <p:nvPr>
            <p:ph idx="1"/>
          </p:nvPr>
        </p:nvSpPr>
        <p:spPr>
          <a:xfrm>
            <a:off x="457200" y="990600"/>
            <a:ext cx="8229600" cy="5334000"/>
          </a:xfrm>
        </p:spPr>
        <p:txBody>
          <a:bodyPr/>
          <a:lstStyle/>
          <a:p>
            <a:pPr algn="ctr">
              <a:buFont typeface="Wingdings 2" pitchFamily="18" charset="2"/>
              <a:buNone/>
            </a:pPr>
            <a:r>
              <a:rPr lang="en-US" sz="4400" b="1" smtClean="0">
                <a:latin typeface="Arial" charset="0"/>
                <a:cs typeface="Arial" charset="0"/>
              </a:rPr>
              <a:t>TWO GREAT TRUTHS</a:t>
            </a:r>
          </a:p>
          <a:p>
            <a:pPr algn="ctr">
              <a:buFont typeface="Wingdings 2" pitchFamily="18" charset="2"/>
              <a:buNone/>
            </a:pPr>
            <a:endParaRPr lang="en-US" sz="2800" b="1" smtClean="0"/>
          </a:p>
          <a:p>
            <a:pPr>
              <a:buFont typeface="Wingdings 2" pitchFamily="18" charset="2"/>
              <a:buNone/>
            </a:pPr>
            <a:r>
              <a:rPr lang="en-US" sz="2800" b="1" smtClean="0"/>
              <a:t>You will not adequately treat what you cannot diagnose.</a:t>
            </a:r>
          </a:p>
          <a:p>
            <a:pPr algn="r">
              <a:buFont typeface="Wingdings 2" pitchFamily="18" charset="2"/>
              <a:buNone/>
            </a:pPr>
            <a:r>
              <a:rPr lang="en-US" sz="2800" b="1" smtClean="0"/>
              <a:t>Richard Sobel, MD, mentor</a:t>
            </a:r>
          </a:p>
          <a:p>
            <a:pPr algn="r">
              <a:buFont typeface="Wingdings 2" pitchFamily="18" charset="2"/>
              <a:buNone/>
            </a:pPr>
            <a:endParaRPr lang="en-US" sz="2800" b="1" smtClean="0"/>
          </a:p>
          <a:p>
            <a:pPr>
              <a:buFont typeface="Wingdings 2" pitchFamily="18" charset="2"/>
              <a:buNone/>
            </a:pPr>
            <a:r>
              <a:rPr lang="en-US" sz="2800" b="1" smtClean="0"/>
              <a:t>If you do not know how to diagnose Fibromyalgia then this pharmacology lecture is useless.</a:t>
            </a:r>
          </a:p>
          <a:p>
            <a:pPr algn="r">
              <a:buFont typeface="Wingdings 2" pitchFamily="18" charset="2"/>
              <a:buNone/>
            </a:pPr>
            <a:r>
              <a:rPr lang="en-US" sz="2800" b="1" smtClean="0"/>
              <a:t>Steven Smith, NP, mentee</a:t>
            </a:r>
          </a:p>
          <a:p>
            <a:pPr algn="r">
              <a:buFont typeface="Wingdings 2" pitchFamily="18" charset="2"/>
              <a:buNone/>
            </a:pPr>
            <a:endParaRPr lang="en-US" sz="2800" b="1" smtClean="0"/>
          </a:p>
          <a:p>
            <a:pPr algn="r">
              <a:buFont typeface="Wingdings 2" pitchFamily="18" charset="2"/>
              <a:buNone/>
            </a:pPr>
            <a:endParaRPr lang="en-US" sz="2800" b="1" smtClean="0"/>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1746" name="Content Placeholder 2"/>
          <p:cNvSpPr>
            <a:spLocks noGrp="1"/>
          </p:cNvSpPr>
          <p:nvPr>
            <p:ph idx="1"/>
          </p:nvPr>
        </p:nvSpPr>
        <p:spPr>
          <a:xfrm>
            <a:off x="457200" y="990600"/>
            <a:ext cx="8229600" cy="5334000"/>
          </a:xfrm>
        </p:spPr>
        <p:txBody>
          <a:bodyPr/>
          <a:lstStyle/>
          <a:p>
            <a:pPr>
              <a:buFont typeface="Wingdings 2" pitchFamily="18" charset="2"/>
              <a:buNone/>
            </a:pPr>
            <a:r>
              <a:rPr lang="en-US" smtClean="0">
                <a:latin typeface="Arial" charset="0"/>
                <a:cs typeface="Arial" charset="0"/>
              </a:rPr>
              <a:t>FIBROMYALGIA is a diagnosis of EXCLUSION.</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That is why FMS is a “Syndrome” and not a “Disease”.  There is no specific test for FMS.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Diagnosing FMS take the good old fashioned hard work of a good </a:t>
            </a:r>
          </a:p>
          <a:p>
            <a:pPr algn="ctr">
              <a:buFont typeface="Wingdings 2" pitchFamily="18" charset="2"/>
              <a:buNone/>
            </a:pPr>
            <a:r>
              <a:rPr lang="en-US" smtClean="0">
                <a:latin typeface="Arial" charset="0"/>
                <a:cs typeface="Arial" charset="0"/>
              </a:rPr>
              <a:t>HISTORY AND PHYSICAL EXAM</a:t>
            </a:r>
          </a:p>
          <a:p>
            <a:pPr algn="ctr">
              <a:buFont typeface="Wingdings 2" pitchFamily="18" charset="2"/>
              <a:buNone/>
            </a:pPr>
            <a:r>
              <a:rPr lang="en-US" smtClean="0">
                <a:latin typeface="Arial" charset="0"/>
                <a:cs typeface="Arial" charset="0"/>
              </a:rPr>
              <a:t>(i.e..  SOAP)</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fontAlgn="auto">
              <a:spcAft>
                <a:spcPts val="0"/>
              </a:spcAft>
              <a:buClr>
                <a:schemeClr val="accent3"/>
              </a:buClr>
              <a:buFont typeface="Wingdings 2"/>
              <a:buNone/>
              <a:defRPr/>
            </a:pPr>
            <a:r>
              <a:rPr lang="en-US" dirty="0" smtClean="0"/>
              <a:t>HISTORY AND PHYSICAL EXAM</a:t>
            </a:r>
          </a:p>
          <a:p>
            <a:pPr marL="514350" indent="-514350" fontAlgn="auto">
              <a:spcAft>
                <a:spcPts val="0"/>
              </a:spcAft>
              <a:buClr>
                <a:schemeClr val="accent3"/>
              </a:buClr>
              <a:buFont typeface="Wingdings 2"/>
              <a:buNone/>
              <a:defRPr/>
            </a:pPr>
            <a:endParaRPr lang="en-US" dirty="0" smtClean="0"/>
          </a:p>
          <a:p>
            <a:pPr marL="514350" indent="-514350" fontAlgn="auto">
              <a:spcAft>
                <a:spcPts val="0"/>
              </a:spcAft>
              <a:buClr>
                <a:schemeClr val="accent3"/>
              </a:buClr>
              <a:buFont typeface="Wingdings 2"/>
              <a:buNone/>
              <a:defRPr/>
            </a:pPr>
            <a:r>
              <a:rPr lang="en-US" dirty="0" smtClean="0"/>
              <a:t>S.		CC, HPI, PMH, SocH, PsychH, FH, ROS </a:t>
            </a:r>
          </a:p>
          <a:p>
            <a:pPr marL="514350" indent="-514350" fontAlgn="auto">
              <a:spcAft>
                <a:spcPts val="0"/>
              </a:spcAft>
              <a:buClr>
                <a:schemeClr val="accent3"/>
              </a:buClr>
              <a:buFont typeface="Wingdings 2"/>
              <a:buNone/>
              <a:defRPr/>
            </a:pPr>
            <a:endParaRPr lang="en-US" dirty="0" smtClean="0"/>
          </a:p>
          <a:p>
            <a:pPr marL="514350" indent="-514350" fontAlgn="auto">
              <a:spcAft>
                <a:spcPts val="0"/>
              </a:spcAft>
              <a:buClr>
                <a:schemeClr val="accent3"/>
              </a:buClr>
              <a:buFont typeface="Wingdings 2"/>
              <a:buNone/>
              <a:defRPr/>
            </a:pPr>
            <a:r>
              <a:rPr lang="en-US" dirty="0" smtClean="0"/>
              <a:t>O.		PHYSICAL EXAM, DIAGNOSTIC TESTS</a:t>
            </a:r>
          </a:p>
          <a:p>
            <a:pPr marL="514350" indent="-514350" fontAlgn="auto">
              <a:spcAft>
                <a:spcPts val="0"/>
              </a:spcAft>
              <a:buClr>
                <a:schemeClr val="accent3"/>
              </a:buClr>
              <a:buFont typeface="Wingdings 2"/>
              <a:buAutoNum type="alphaUcPeriod" startAt="15"/>
              <a:defRPr/>
            </a:pPr>
            <a:endParaRPr lang="en-US" dirty="0" smtClean="0"/>
          </a:p>
          <a:p>
            <a:pPr marL="514350" indent="-514350" fontAlgn="auto">
              <a:spcAft>
                <a:spcPts val="0"/>
              </a:spcAft>
              <a:buClr>
                <a:schemeClr val="accent3"/>
              </a:buClr>
              <a:buFont typeface="Wingdings 2"/>
              <a:buNone/>
              <a:defRPr/>
            </a:pPr>
            <a:r>
              <a:rPr lang="en-US" dirty="0" smtClean="0"/>
              <a:t>A.		ASSESSMENT/DIAGNOSIS</a:t>
            </a:r>
          </a:p>
          <a:p>
            <a:pPr marL="514350" indent="-514350" fontAlgn="auto">
              <a:spcAft>
                <a:spcPts val="0"/>
              </a:spcAft>
              <a:buClr>
                <a:schemeClr val="accent3"/>
              </a:buClr>
              <a:buFont typeface="Wingdings 2"/>
              <a:buAutoNum type="alphaUcPeriod"/>
              <a:defRPr/>
            </a:pPr>
            <a:endParaRPr lang="en-US" dirty="0" smtClean="0"/>
          </a:p>
          <a:p>
            <a:pPr marL="514350" indent="-514350" fontAlgn="auto">
              <a:spcAft>
                <a:spcPts val="0"/>
              </a:spcAft>
              <a:buClr>
                <a:schemeClr val="accent3"/>
              </a:buClr>
              <a:buFont typeface="Wingdings 2"/>
              <a:buNone/>
              <a:defRPr/>
            </a:pPr>
            <a:r>
              <a:rPr lang="en-US" dirty="0" smtClean="0"/>
              <a:t>P.		PLAN</a:t>
            </a:r>
          </a:p>
          <a:p>
            <a:pPr marL="514350" indent="-514350" fontAlgn="auto">
              <a:spcAft>
                <a:spcPts val="0"/>
              </a:spcAft>
              <a:buClr>
                <a:schemeClr val="accent3"/>
              </a:buClr>
              <a:buFont typeface="Wingdings 2"/>
              <a:buNone/>
              <a:defRPr/>
            </a:pPr>
            <a:endParaRPr lang="en-US"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5362"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CONFLICT OF INTEREST STATEMENT:</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Steven Smith, NP has in years past been on the speaker bureau for Pfizer Inc though not currently.  </a:t>
            </a:r>
          </a:p>
          <a:p>
            <a:pPr>
              <a:buFont typeface="Wingdings 2" pitchFamily="18" charset="2"/>
              <a:buNone/>
            </a:pPr>
            <a:r>
              <a:rPr lang="en-US" smtClean="0">
                <a:latin typeface="Arial" charset="0"/>
                <a:cs typeface="Arial" charset="0"/>
              </a:rPr>
              <a:t>This CE activity was compiled without the aid of any pharmaceutical company.  </a:t>
            </a:r>
          </a:p>
          <a:p>
            <a:pPr>
              <a:buFont typeface="Wingdings 2" pitchFamily="18" charset="2"/>
              <a:buNone/>
            </a:pPr>
            <a:r>
              <a:rPr lang="en-US" smtClean="0">
                <a:latin typeface="Arial" charset="0"/>
                <a:cs typeface="Arial" charset="0"/>
              </a:rPr>
              <a:t>The medications and products mentioned in this activity will be presented in a fair and balanced way.</a:t>
            </a:r>
          </a:p>
          <a:p>
            <a:pPr>
              <a:buFont typeface="Wingdings 2" pitchFamily="18" charset="2"/>
              <a:buNone/>
            </a:pPr>
            <a:r>
              <a:rPr lang="en-US" b="1" u="sng" smtClean="0">
                <a:latin typeface="Arial" charset="0"/>
                <a:cs typeface="Arial" charset="0"/>
              </a:rPr>
              <a:t>No ink pens or coffee cups were received in exchange for endorsement of any pharmaceutical product mentioned in this presentation.</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3794"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Name: _________Date:_______ Age:_</a:t>
            </a:r>
            <a:r>
              <a:rPr lang="en-US" u="sng" smtClean="0">
                <a:latin typeface="Arial" charset="0"/>
                <a:cs typeface="Arial" charset="0"/>
              </a:rPr>
              <a:t>39_</a:t>
            </a:r>
            <a:r>
              <a:rPr lang="en-US" smtClean="0">
                <a:latin typeface="Arial" charset="0"/>
                <a:cs typeface="Arial" charset="0"/>
              </a:rPr>
              <a:t>Sex: __</a:t>
            </a:r>
            <a:r>
              <a:rPr lang="en-US" u="sng" smtClean="0">
                <a:latin typeface="Arial" charset="0"/>
                <a:cs typeface="Arial" charset="0"/>
              </a:rPr>
              <a:t>F_</a:t>
            </a:r>
            <a:r>
              <a:rPr lang="en-US" smtClean="0">
                <a:latin typeface="Arial" charset="0"/>
                <a:cs typeface="Arial" charset="0"/>
              </a:rPr>
              <a:t>_</a:t>
            </a:r>
          </a:p>
          <a:p>
            <a:pPr>
              <a:buFont typeface="Wingdings 2" pitchFamily="18" charset="2"/>
              <a:buNone/>
            </a:pPr>
            <a:endParaRPr lang="en-US" u="sng" smtClean="0">
              <a:latin typeface="Arial" charset="0"/>
              <a:cs typeface="Arial" charset="0"/>
            </a:endParaRPr>
          </a:p>
          <a:p>
            <a:pPr>
              <a:buFont typeface="Wingdings 2" pitchFamily="18" charset="2"/>
              <a:buNone/>
            </a:pPr>
            <a:endParaRPr lang="en-US" u="sng" smtClean="0">
              <a:latin typeface="Arial" charset="0"/>
              <a:cs typeface="Arial" charset="0"/>
            </a:endParaRPr>
          </a:p>
          <a:p>
            <a:pPr>
              <a:buFont typeface="Wingdings 2" pitchFamily="18" charset="2"/>
              <a:buNone/>
            </a:pPr>
            <a:endParaRPr lang="en-US" u="sng" smtClean="0">
              <a:latin typeface="Arial" charset="0"/>
              <a:cs typeface="Arial" charset="0"/>
            </a:endParaRPr>
          </a:p>
          <a:p>
            <a:pPr>
              <a:buFont typeface="Wingdings 2" pitchFamily="18" charset="2"/>
              <a:buNone/>
            </a:pPr>
            <a:endParaRPr lang="en-US" u="sng" smtClean="0">
              <a:latin typeface="Arial" charset="0"/>
              <a:cs typeface="Arial" charset="0"/>
            </a:endParaRPr>
          </a:p>
          <a:p>
            <a:pPr>
              <a:buFont typeface="Wingdings 2" pitchFamily="18" charset="2"/>
              <a:buNone/>
            </a:pPr>
            <a:endParaRPr lang="en-US" u="sng" smtClean="0">
              <a:latin typeface="Arial" charset="0"/>
              <a:cs typeface="Arial" charset="0"/>
            </a:endParaRPr>
          </a:p>
          <a:p>
            <a:pPr>
              <a:buFont typeface="Wingdings 2" pitchFamily="18" charset="2"/>
              <a:buNone/>
            </a:pPr>
            <a:endParaRPr lang="en-US" u="sng" smtClean="0">
              <a:latin typeface="Arial" charset="0"/>
              <a:cs typeface="Arial" charset="0"/>
            </a:endParaRPr>
          </a:p>
          <a:p>
            <a:r>
              <a:rPr lang="en-US" smtClean="0">
                <a:latin typeface="Arial" charset="0"/>
                <a:cs typeface="Arial" charset="0"/>
              </a:rPr>
              <a:t>FMS affects 3 million to 8 million people in the U.S.</a:t>
            </a:r>
          </a:p>
          <a:p>
            <a:r>
              <a:rPr lang="en-US" smtClean="0">
                <a:latin typeface="Arial" charset="0"/>
                <a:cs typeface="Arial" charset="0"/>
              </a:rPr>
              <a:t>Age is usually between 20 and 60 years old.</a:t>
            </a:r>
          </a:p>
          <a:p>
            <a:r>
              <a:rPr lang="en-US" smtClean="0">
                <a:latin typeface="Arial" charset="0"/>
                <a:cs typeface="Arial" charset="0"/>
              </a:rPr>
              <a:t>Over 80% of those </a:t>
            </a:r>
            <a:r>
              <a:rPr lang="en-US" u="sng" smtClean="0">
                <a:latin typeface="Arial" charset="0"/>
                <a:cs typeface="Arial" charset="0"/>
              </a:rPr>
              <a:t>diagnosed</a:t>
            </a:r>
            <a:r>
              <a:rPr lang="en-US" smtClean="0">
                <a:latin typeface="Arial" charset="0"/>
                <a:cs typeface="Arial" charset="0"/>
              </a:rPr>
              <a:t> with FMS are female.</a:t>
            </a:r>
          </a:p>
          <a:p>
            <a:r>
              <a:rPr lang="en-US" smtClean="0">
                <a:latin typeface="Arial" charset="0"/>
                <a:cs typeface="Arial" charset="0"/>
              </a:rPr>
              <a:t>Mostly occurs in females of reproductive age.</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fontAlgn="auto">
              <a:spcAft>
                <a:spcPts val="0"/>
              </a:spcAft>
              <a:buClr>
                <a:schemeClr val="accent3"/>
              </a:buClr>
              <a:buFont typeface="Wingdings 2"/>
              <a:buNone/>
              <a:defRPr/>
            </a:pPr>
            <a:r>
              <a:rPr lang="en-US" b="1" dirty="0" smtClean="0">
                <a:latin typeface="Arial" pitchFamily="34" charset="0"/>
                <a:cs typeface="Arial" pitchFamily="34" charset="0"/>
              </a:rPr>
              <a:t>S</a:t>
            </a:r>
            <a:r>
              <a:rPr lang="en-US" dirty="0" smtClean="0">
                <a:latin typeface="Arial" pitchFamily="34" charset="0"/>
                <a:cs typeface="Arial" pitchFamily="34" charset="0"/>
              </a:rPr>
              <a:t> - </a:t>
            </a:r>
            <a:r>
              <a:rPr lang="en-US" u="sng" dirty="0" smtClean="0">
                <a:latin typeface="Arial" pitchFamily="34" charset="0"/>
                <a:cs typeface="Arial" pitchFamily="34" charset="0"/>
              </a:rPr>
              <a:t>SUBJECTIVE</a:t>
            </a:r>
          </a:p>
          <a:p>
            <a:pPr marL="274320" indent="-274320" fontAlgn="auto">
              <a:spcAft>
                <a:spcPts val="0"/>
              </a:spcAft>
              <a:buClr>
                <a:schemeClr val="accent3"/>
              </a:buClr>
              <a:buFont typeface="Wingdings 2"/>
              <a:buNone/>
              <a:defRPr/>
            </a:pPr>
            <a:r>
              <a:rPr lang="en-US" u="sng" dirty="0" smtClean="0">
                <a:latin typeface="Arial" pitchFamily="34" charset="0"/>
                <a:cs typeface="Arial" pitchFamily="34" charset="0"/>
              </a:rPr>
              <a:t>CHIEF COMPLAINT</a:t>
            </a:r>
            <a:r>
              <a:rPr lang="en-US" dirty="0" smtClean="0">
                <a:latin typeface="Arial" pitchFamily="34" charset="0"/>
                <a:cs typeface="Arial" pitchFamily="34" charset="0"/>
              </a:rPr>
              <a:t>:  Rarely “I think I have 14/18FMS”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More often: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“I’m depressed”</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“I can’t sleep”</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“I’m tired all the time”	AND  “I hurt all over”</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Legitimizing statement:  “I’m afraid I’m going to lose my job.”</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Char char=""/>
              <a:defRPr/>
            </a:pPr>
            <a:r>
              <a:rPr lang="en-US" dirty="0" smtClean="0">
                <a:latin typeface="Arial" pitchFamily="34" charset="0"/>
                <a:cs typeface="Arial" pitchFamily="34" charset="0"/>
              </a:rPr>
              <a:t>20% apply for disability</a:t>
            </a:r>
          </a:p>
          <a:p>
            <a:pPr marL="274320" indent="-274320" fontAlgn="auto">
              <a:spcAft>
                <a:spcPts val="0"/>
              </a:spcAft>
              <a:buClr>
                <a:schemeClr val="accent3"/>
              </a:buClr>
              <a:buFont typeface="Wingdings 2"/>
              <a:buChar char=""/>
              <a:defRPr/>
            </a:pPr>
            <a:r>
              <a:rPr lang="en-US" dirty="0" smtClean="0">
                <a:latin typeface="Arial" pitchFamily="34" charset="0"/>
                <a:cs typeface="Arial" pitchFamily="34" charset="0"/>
              </a:rPr>
              <a:t>50% leave the workforce	</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sz="2800" u="sng" dirty="0">
              <a:latin typeface="Arial" pitchFamily="34" charset="0"/>
              <a:cs typeface="Arial" pitchFamily="34" charset="0"/>
            </a:endParaRPr>
          </a:p>
        </p:txBody>
      </p:sp>
      <p:sp>
        <p:nvSpPr>
          <p:cNvPr id="35842" name="Content Placeholder 2"/>
          <p:cNvSpPr>
            <a:spLocks noGrp="1"/>
          </p:cNvSpPr>
          <p:nvPr>
            <p:ph idx="1"/>
          </p:nvPr>
        </p:nvSpPr>
        <p:spPr>
          <a:xfrm>
            <a:off x="457200" y="914400"/>
            <a:ext cx="8229600" cy="5410200"/>
          </a:xfrm>
        </p:spPr>
        <p:txBody>
          <a:bodyPr/>
          <a:lstStyle/>
          <a:p>
            <a:pPr>
              <a:buFont typeface="Wingdings 2" pitchFamily="18" charset="2"/>
              <a:buNone/>
            </a:pPr>
            <a:r>
              <a:rPr lang="en-US" sz="2400" u="sng" smtClean="0">
                <a:latin typeface="Arial" charset="0"/>
                <a:cs typeface="Arial" charset="0"/>
              </a:rPr>
              <a:t>HISTORY OF PRESENT ILLNESS</a:t>
            </a:r>
            <a:r>
              <a:rPr lang="en-US" sz="2400" smtClean="0">
                <a:latin typeface="Arial" charset="0"/>
                <a:cs typeface="Arial" charset="0"/>
              </a:rPr>
              <a:t>		</a:t>
            </a:r>
            <a:r>
              <a:rPr lang="en-US" sz="2400" u="sng" smtClean="0">
                <a:latin typeface="Arial" charset="0"/>
                <a:cs typeface="Arial" charset="0"/>
              </a:rPr>
              <a:t>FMS</a:t>
            </a: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Onset/duration:  “A while.”			&gt;3 mo.</a:t>
            </a:r>
          </a:p>
          <a:p>
            <a:pPr>
              <a:buFont typeface="Wingdings 2" pitchFamily="18" charset="2"/>
              <a:buNone/>
            </a:pPr>
            <a:r>
              <a:rPr lang="en-US" smtClean="0">
                <a:latin typeface="Arial" charset="0"/>
                <a:cs typeface="Arial" charset="0"/>
              </a:rPr>
              <a:t>Location:  “My neck and my back”		4quads</a:t>
            </a:r>
          </a:p>
          <a:p>
            <a:pPr>
              <a:buFont typeface="Wingdings 2" pitchFamily="18" charset="2"/>
              <a:buNone/>
            </a:pPr>
            <a:r>
              <a:rPr lang="en-US" smtClean="0">
                <a:latin typeface="Arial" charset="0"/>
                <a:cs typeface="Arial" charset="0"/>
              </a:rPr>
              <a:t>Severity:  “a 6 out of 10”</a:t>
            </a:r>
          </a:p>
          <a:p>
            <a:pPr>
              <a:buFont typeface="Wingdings 2" pitchFamily="18" charset="2"/>
              <a:buNone/>
            </a:pPr>
            <a:r>
              <a:rPr lang="en-US" smtClean="0">
                <a:latin typeface="Arial" charset="0"/>
                <a:cs typeface="Arial" charset="0"/>
              </a:rPr>
              <a:t>Quality:  “It’s hard to describe, it just hurts.”</a:t>
            </a:r>
          </a:p>
          <a:p>
            <a:pPr>
              <a:buFont typeface="Wingdings 2" pitchFamily="18" charset="2"/>
              <a:buNone/>
            </a:pPr>
            <a:r>
              <a:rPr lang="en-US" smtClean="0">
                <a:latin typeface="Arial" charset="0"/>
                <a:cs typeface="Arial" charset="0"/>
              </a:rPr>
              <a:t>Modifying factors:</a:t>
            </a:r>
          </a:p>
          <a:p>
            <a:pPr>
              <a:buFont typeface="Wingdings 2" pitchFamily="18" charset="2"/>
              <a:buNone/>
            </a:pPr>
            <a:r>
              <a:rPr lang="en-US" smtClean="0">
                <a:latin typeface="Arial" charset="0"/>
                <a:cs typeface="Arial" charset="0"/>
              </a:rPr>
              <a:t>	“I was in a wreck 2 years ago.”</a:t>
            </a:r>
          </a:p>
          <a:p>
            <a:pPr>
              <a:buFont typeface="Wingdings 2" pitchFamily="18" charset="2"/>
              <a:buNone/>
            </a:pPr>
            <a:r>
              <a:rPr lang="en-US" smtClean="0">
                <a:latin typeface="Arial" charset="0"/>
                <a:cs typeface="Arial" charset="0"/>
              </a:rPr>
              <a:t>	“My friend was killed.”</a:t>
            </a: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52400"/>
          </a:xfrm>
        </p:spPr>
        <p:txBody>
          <a:bodyPr>
            <a:normAutofit fontScale="90000"/>
          </a:bodyPr>
          <a:lstStyle/>
          <a:p>
            <a:pPr fontAlgn="auto">
              <a:spcAft>
                <a:spcPts val="0"/>
              </a:spcAft>
              <a:defRPr/>
            </a:pPr>
            <a:endParaRPr lang="en-US" sz="2800" dirty="0"/>
          </a:p>
        </p:txBody>
      </p:sp>
      <p:sp>
        <p:nvSpPr>
          <p:cNvPr id="36866" name="Content Placeholder 2"/>
          <p:cNvSpPr>
            <a:spLocks noGrp="1"/>
          </p:cNvSpPr>
          <p:nvPr>
            <p:ph idx="1"/>
          </p:nvPr>
        </p:nvSpPr>
        <p:spPr>
          <a:xfrm>
            <a:off x="457200" y="914400"/>
            <a:ext cx="8229600" cy="5410200"/>
          </a:xfrm>
        </p:spPr>
        <p:txBody>
          <a:bodyPr/>
          <a:lstStyle/>
          <a:p>
            <a:pPr>
              <a:buFont typeface="Wingdings 2" pitchFamily="18" charset="2"/>
              <a:buNone/>
            </a:pPr>
            <a:r>
              <a:rPr lang="en-US" sz="2400" u="sng" smtClean="0">
                <a:latin typeface="Arial" charset="0"/>
                <a:cs typeface="Arial" charset="0"/>
              </a:rPr>
              <a:t>HISTORY OF PRESENT ILLNESS</a:t>
            </a:r>
            <a:r>
              <a:rPr lang="en-US" sz="2400" smtClean="0">
                <a:latin typeface="Arial" charset="0"/>
                <a:cs typeface="Arial" charset="0"/>
              </a:rPr>
              <a:t>			</a:t>
            </a:r>
            <a:r>
              <a:rPr lang="en-US" sz="2400" u="sng" smtClean="0">
                <a:latin typeface="Arial" charset="0"/>
                <a:cs typeface="Arial" charset="0"/>
              </a:rPr>
              <a:t>FMS</a:t>
            </a:r>
            <a:endParaRPr lang="en-US" smtClean="0">
              <a:latin typeface="Arial" charset="0"/>
              <a:cs typeface="Arial" charset="0"/>
            </a:endParaRPr>
          </a:p>
          <a:p>
            <a:pPr>
              <a:buFont typeface="Wingdings 2" pitchFamily="18" charset="2"/>
              <a:buNone/>
            </a:pPr>
            <a:r>
              <a:rPr lang="en-US" smtClean="0">
                <a:latin typeface="Arial" charset="0"/>
                <a:cs typeface="Arial" charset="0"/>
              </a:rPr>
              <a:t>Modifying factors:</a:t>
            </a:r>
          </a:p>
          <a:p>
            <a:pPr>
              <a:buFont typeface="Wingdings 2" pitchFamily="18" charset="2"/>
              <a:buNone/>
            </a:pPr>
            <a:r>
              <a:rPr lang="en-US" smtClean="0">
                <a:latin typeface="Arial" charset="0"/>
                <a:cs typeface="Arial" charset="0"/>
              </a:rPr>
              <a:t>	“I was in a wreck 2 years ago.”</a:t>
            </a:r>
          </a:p>
          <a:p>
            <a:pPr>
              <a:buFont typeface="Wingdings 2" pitchFamily="18" charset="2"/>
              <a:buNone/>
            </a:pPr>
            <a:r>
              <a:rPr lang="en-US" smtClean="0">
                <a:latin typeface="Arial" charset="0"/>
                <a:cs typeface="Arial" charset="0"/>
              </a:rPr>
              <a:t>	“My friend was killed.”</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Modifying factors in FMS:</a:t>
            </a:r>
          </a:p>
          <a:p>
            <a:r>
              <a:rPr lang="en-US" smtClean="0">
                <a:latin typeface="Arial" charset="0"/>
                <a:cs typeface="Arial" charset="0"/>
              </a:rPr>
              <a:t>Acute trauma</a:t>
            </a:r>
          </a:p>
          <a:p>
            <a:r>
              <a:rPr lang="en-US" smtClean="0">
                <a:latin typeface="Arial" charset="0"/>
                <a:cs typeface="Arial" charset="0"/>
              </a:rPr>
              <a:t>Improper body mechanics, Abnormal posture</a:t>
            </a:r>
          </a:p>
          <a:p>
            <a:r>
              <a:rPr lang="en-US" smtClean="0">
                <a:latin typeface="Arial" charset="0"/>
                <a:cs typeface="Arial" charset="0"/>
              </a:rPr>
              <a:t>Infection, Inflammation</a:t>
            </a:r>
          </a:p>
          <a:p>
            <a:r>
              <a:rPr lang="en-US" smtClean="0">
                <a:latin typeface="Arial" charset="0"/>
                <a:cs typeface="Arial" charset="0"/>
              </a:rPr>
              <a:t>Psycho-social stressors</a:t>
            </a:r>
          </a:p>
          <a:p>
            <a:r>
              <a:rPr lang="en-US" smtClean="0">
                <a:latin typeface="Arial" charset="0"/>
                <a:cs typeface="Arial" charset="0"/>
              </a:rPr>
              <a:t>Metabolic imbalance</a:t>
            </a:r>
          </a:p>
          <a:p>
            <a:endParaRPr lang="en-US" smtClean="0">
              <a:latin typeface="Arial" charset="0"/>
              <a:cs typeface="Arial" charset="0"/>
            </a:endParaRPr>
          </a:p>
          <a:p>
            <a:pPr>
              <a:buFont typeface="Wingdings 2" pitchFamily="18" charset="2"/>
              <a:buNone/>
            </a:pPr>
            <a:endParaRPr lang="en-US" smtClean="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fontAlgn="auto">
              <a:spcAft>
                <a:spcPts val="0"/>
              </a:spcAft>
              <a:buClr>
                <a:schemeClr val="accent3"/>
              </a:buClr>
              <a:buFont typeface="Wingdings 2"/>
              <a:buNone/>
              <a:defRPr/>
            </a:pPr>
            <a:r>
              <a:rPr lang="en-US" u="sng" dirty="0" smtClean="0">
                <a:latin typeface="Arial" pitchFamily="34" charset="0"/>
                <a:cs typeface="Arial" pitchFamily="34" charset="0"/>
              </a:rPr>
              <a:t>HISTORY OF PRESENT ILLNESS</a:t>
            </a:r>
          </a:p>
          <a:p>
            <a:pPr marL="274320" indent="-274320" fontAlgn="auto">
              <a:spcAft>
                <a:spcPts val="0"/>
              </a:spcAft>
              <a:buClr>
                <a:schemeClr val="accent3"/>
              </a:buClr>
              <a:buFont typeface="Wingdings 2"/>
              <a:buNone/>
              <a:defRPr/>
            </a:pPr>
            <a:endParaRPr lang="en-US" u="sng"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Associated signs and symptoms: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“I wake up tired”, “I’m depressed”,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“My nerves are shot”, “I don’t sleep well”,</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“I’m gonna lose my job”</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Associated signs/symptoms in FMS: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Cognitive impairment, poor sleep, fatigue, morning stiffness, anxiety, depression, impaired social function, impaired occupational functioning, sexual dysfunction</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8914"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HISTORY OF PRESENT ILLNESS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Current Treatment:  “Goody Powders didn’t help but I took a friends Lortab and it helped.” </a:t>
            </a:r>
          </a:p>
          <a:p>
            <a:pPr>
              <a:buFont typeface="Wingdings 2" pitchFamily="18" charset="2"/>
              <a:buNone/>
            </a:pPr>
            <a:r>
              <a:rPr lang="en-US" smtClean="0">
                <a:latin typeface="Arial" charset="0"/>
                <a:cs typeface="Arial" charset="0"/>
              </a:rPr>
              <a:t>“I been on Prozac since my 1</a:t>
            </a:r>
            <a:r>
              <a:rPr lang="en-US" baseline="30000" smtClean="0">
                <a:latin typeface="Arial" charset="0"/>
                <a:cs typeface="Arial" charset="0"/>
              </a:rPr>
              <a:t>st</a:t>
            </a:r>
            <a:r>
              <a:rPr lang="en-US" smtClean="0">
                <a:latin typeface="Arial" charset="0"/>
                <a:cs typeface="Arial" charset="0"/>
              </a:rPr>
              <a:t> marriage ended.”</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Treatment with FMS:</a:t>
            </a:r>
          </a:p>
          <a:p>
            <a:r>
              <a:rPr lang="en-US" smtClean="0">
                <a:latin typeface="Arial" charset="0"/>
                <a:cs typeface="Arial" charset="0"/>
              </a:rPr>
              <a:t>Will NSAIDs help FMS?</a:t>
            </a:r>
          </a:p>
          <a:p>
            <a:r>
              <a:rPr lang="en-US" smtClean="0">
                <a:latin typeface="Arial" charset="0"/>
                <a:cs typeface="Arial" charset="0"/>
              </a:rPr>
              <a:t>Will SSRIs help FMS?</a:t>
            </a:r>
          </a:p>
          <a:p>
            <a:r>
              <a:rPr lang="en-US" smtClean="0">
                <a:latin typeface="Arial" charset="0"/>
                <a:cs typeface="Arial" charset="0"/>
              </a:rPr>
              <a:t>Will narcotics help FMS?</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9938"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CURRENT MEDICATIONS</a:t>
            </a:r>
            <a:r>
              <a:rPr lang="en-US" smtClean="0">
                <a:latin typeface="Arial" charset="0"/>
                <a:cs typeface="Arial" charset="0"/>
              </a:rPr>
              <a:t>:</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Prozac 10mg qd</a:t>
            </a:r>
          </a:p>
          <a:p>
            <a:pPr>
              <a:buFont typeface="Wingdings 2" pitchFamily="18" charset="2"/>
              <a:buNone/>
            </a:pPr>
            <a:r>
              <a:rPr lang="en-US" smtClean="0">
                <a:latin typeface="Arial" charset="0"/>
                <a:cs typeface="Arial" charset="0"/>
              </a:rPr>
              <a:t>Xanax 0.5mg BID</a:t>
            </a:r>
          </a:p>
          <a:p>
            <a:pPr>
              <a:buFont typeface="Wingdings 2" pitchFamily="18" charset="2"/>
              <a:buNone/>
            </a:pPr>
            <a:r>
              <a:rPr lang="en-US" smtClean="0">
                <a:latin typeface="Arial" charset="0"/>
                <a:cs typeface="Arial" charset="0"/>
              </a:rPr>
              <a:t>Goody Powders</a:t>
            </a:r>
          </a:p>
          <a:p>
            <a:pPr>
              <a:buFont typeface="Wingdings 2" pitchFamily="18" charset="2"/>
              <a:buNone/>
            </a:pPr>
            <a:r>
              <a:rPr lang="en-US" smtClean="0">
                <a:latin typeface="Arial" charset="0"/>
                <a:cs typeface="Arial" charset="0"/>
              </a:rPr>
              <a:t>CoQ 10</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Will these help Fibromyalgia pain?</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40962"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PAST MEDICAL HISTORY</a:t>
            </a:r>
            <a:r>
              <a:rPr lang="en-US" smtClean="0">
                <a:latin typeface="Arial" charset="0"/>
                <a:cs typeface="Arial" charset="0"/>
              </a:rPr>
              <a:t>:</a:t>
            </a:r>
          </a:p>
          <a:p>
            <a:pPr>
              <a:buFont typeface="Wingdings 2" pitchFamily="18" charset="2"/>
              <a:buNone/>
            </a:pPr>
            <a:r>
              <a:rPr lang="en-US" smtClean="0">
                <a:latin typeface="Arial" charset="0"/>
                <a:cs typeface="Arial" charset="0"/>
              </a:rPr>
              <a:t>	Fatigue, Trauma/MVA, Insomnia, Obesity</a:t>
            </a:r>
          </a:p>
          <a:p>
            <a:pPr>
              <a:buFont typeface="Wingdings 2" pitchFamily="18" charset="2"/>
              <a:buNone/>
            </a:pPr>
            <a:endParaRPr lang="en-US" smtClean="0">
              <a:latin typeface="Arial" charset="0"/>
              <a:cs typeface="Arial" charset="0"/>
            </a:endParaRPr>
          </a:p>
          <a:p>
            <a:pPr>
              <a:buFont typeface="Wingdings 2" pitchFamily="18" charset="2"/>
              <a:buNone/>
            </a:pPr>
            <a:r>
              <a:rPr lang="en-US" u="sng" smtClean="0">
                <a:latin typeface="Arial" charset="0"/>
                <a:cs typeface="Arial" charset="0"/>
              </a:rPr>
              <a:t>PSYCH HISTORY</a:t>
            </a:r>
            <a:r>
              <a:rPr lang="en-US" smtClean="0">
                <a:latin typeface="Arial" charset="0"/>
                <a:cs typeface="Arial" charset="0"/>
              </a:rPr>
              <a:t>:</a:t>
            </a:r>
          </a:p>
          <a:p>
            <a:pPr>
              <a:buFont typeface="Wingdings 2" pitchFamily="18" charset="2"/>
              <a:buNone/>
            </a:pPr>
            <a:r>
              <a:rPr lang="en-US" smtClean="0">
                <a:latin typeface="Arial" charset="0"/>
                <a:cs typeface="Arial" charset="0"/>
              </a:rPr>
              <a:t>	Generalized Anxiety Disorder</a:t>
            </a:r>
          </a:p>
          <a:p>
            <a:pPr>
              <a:buFont typeface="Wingdings 2" pitchFamily="18" charset="2"/>
              <a:buNone/>
            </a:pPr>
            <a:r>
              <a:rPr lang="en-US" smtClean="0">
                <a:latin typeface="Arial" charset="0"/>
                <a:cs typeface="Arial" charset="0"/>
              </a:rPr>
              <a:t>	Depression</a:t>
            </a:r>
          </a:p>
          <a:p>
            <a:pPr>
              <a:buFont typeface="Wingdings 2" pitchFamily="18" charset="2"/>
              <a:buNone/>
            </a:pPr>
            <a:r>
              <a:rPr lang="en-US" smtClean="0">
                <a:latin typeface="Arial" charset="0"/>
                <a:cs typeface="Arial" charset="0"/>
              </a:rPr>
              <a:t>	Abused by 1</a:t>
            </a:r>
            <a:r>
              <a:rPr lang="en-US" baseline="30000" smtClean="0">
                <a:latin typeface="Arial" charset="0"/>
                <a:cs typeface="Arial" charset="0"/>
              </a:rPr>
              <a:t>st</a:t>
            </a:r>
            <a:r>
              <a:rPr lang="en-US" smtClean="0">
                <a:latin typeface="Arial" charset="0"/>
                <a:cs typeface="Arial" charset="0"/>
              </a:rPr>
              <a:t> husband</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Common comorbid psychiatric conditions with FMS:</a:t>
            </a:r>
          </a:p>
          <a:p>
            <a:pPr>
              <a:buFont typeface="Wingdings 2" pitchFamily="18" charset="2"/>
              <a:buNone/>
            </a:pPr>
            <a:r>
              <a:rPr lang="en-US" smtClean="0">
                <a:latin typeface="Arial" charset="0"/>
                <a:cs typeface="Arial" charset="0"/>
              </a:rPr>
              <a:t>GAD, Depression, PTSD, Bipolar Disorder</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41986"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PAST SURGICAL HISTORY</a:t>
            </a:r>
            <a:r>
              <a:rPr lang="en-US" smtClean="0">
                <a:latin typeface="Arial" charset="0"/>
                <a:cs typeface="Arial" charset="0"/>
              </a:rPr>
              <a:t>:</a:t>
            </a:r>
          </a:p>
          <a:p>
            <a:pPr>
              <a:buFont typeface="Wingdings 2" pitchFamily="18" charset="2"/>
              <a:buNone/>
            </a:pPr>
            <a:endParaRPr lang="en-US" u="sng" smtClean="0">
              <a:latin typeface="Arial" charset="0"/>
              <a:cs typeface="Arial" charset="0"/>
            </a:endParaRPr>
          </a:p>
          <a:p>
            <a:pPr>
              <a:buFont typeface="Wingdings 2" pitchFamily="18" charset="2"/>
              <a:buNone/>
            </a:pPr>
            <a:r>
              <a:rPr lang="en-US" smtClean="0">
                <a:latin typeface="Arial" charset="0"/>
                <a:cs typeface="Arial" charset="0"/>
              </a:rPr>
              <a:t>C-Section x 2</a:t>
            </a:r>
          </a:p>
          <a:p>
            <a:pPr>
              <a:buFont typeface="Wingdings 2" pitchFamily="18" charset="2"/>
              <a:buNone/>
            </a:pPr>
            <a:r>
              <a:rPr lang="en-US" smtClean="0">
                <a:latin typeface="Arial" charset="0"/>
                <a:cs typeface="Arial" charset="0"/>
              </a:rPr>
              <a:t>Tubal ligation</a:t>
            </a: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43010"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FAMILY HISTORY</a:t>
            </a:r>
            <a:r>
              <a:rPr lang="en-US" smtClean="0">
                <a:latin typeface="Arial" charset="0"/>
                <a:cs typeface="Arial" charset="0"/>
              </a:rPr>
              <a:t>:</a:t>
            </a:r>
          </a:p>
          <a:p>
            <a:pPr>
              <a:buFont typeface="Wingdings 2" pitchFamily="18" charset="2"/>
              <a:buNone/>
            </a:pPr>
            <a:endParaRPr lang="en-US" u="sng" smtClean="0">
              <a:latin typeface="Arial" charset="0"/>
              <a:cs typeface="Arial" charset="0"/>
            </a:endParaRPr>
          </a:p>
          <a:p>
            <a:pPr>
              <a:buFont typeface="Wingdings 2" pitchFamily="18" charset="2"/>
              <a:buNone/>
            </a:pPr>
            <a:r>
              <a:rPr lang="en-US" smtClean="0">
                <a:latin typeface="Arial" charset="0"/>
                <a:cs typeface="Arial" charset="0"/>
              </a:rPr>
              <a:t>Father:  IBS</a:t>
            </a:r>
          </a:p>
          <a:p>
            <a:pPr>
              <a:buFont typeface="Wingdings 2" pitchFamily="18" charset="2"/>
              <a:buNone/>
            </a:pPr>
            <a:r>
              <a:rPr lang="en-US" smtClean="0">
                <a:latin typeface="Arial" charset="0"/>
                <a:cs typeface="Arial" charset="0"/>
              </a:rPr>
              <a:t>Mother:  Depression, Migraine</a:t>
            </a:r>
          </a:p>
          <a:p>
            <a:pPr>
              <a:buFont typeface="Wingdings 2" pitchFamily="18" charset="2"/>
              <a:buNone/>
            </a:pPr>
            <a:r>
              <a:rPr lang="en-US" smtClean="0">
                <a:latin typeface="Arial" charset="0"/>
                <a:cs typeface="Arial" charset="0"/>
              </a:rPr>
              <a:t>2 Children:  ADHD</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There is a strong genetic predisposition for FMS with the other CENTRAL SENSITIZATION SYNDROMES (CSS) in family members.</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6386"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WHAT IS FIBROMYALGIA SYNDROME?</a:t>
            </a:r>
          </a:p>
          <a:p>
            <a:pPr>
              <a:buFont typeface="Wingdings 2" pitchFamily="18" charset="2"/>
              <a:buNone/>
            </a:pPr>
            <a:r>
              <a:rPr lang="en-US" smtClean="0">
                <a:latin typeface="Arial" charset="0"/>
                <a:cs typeface="Arial" charset="0"/>
              </a:rPr>
              <a:t>Is it a musculo-skeletal disorder?</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44034"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Constitutional:</a:t>
            </a:r>
          </a:p>
          <a:p>
            <a:pPr>
              <a:buFont typeface="Wingdings 2" pitchFamily="18" charset="2"/>
              <a:buNone/>
            </a:pPr>
            <a:r>
              <a:rPr lang="en-US" smtClean="0">
                <a:latin typeface="Arial" charset="0"/>
                <a:cs typeface="Arial" charset="0"/>
              </a:rPr>
              <a:t>	Fever						No</a:t>
            </a:r>
          </a:p>
          <a:p>
            <a:pPr>
              <a:buFont typeface="Wingdings 2" pitchFamily="18" charset="2"/>
              <a:buNone/>
            </a:pPr>
            <a:r>
              <a:rPr lang="en-US" smtClean="0">
                <a:latin typeface="Arial" charset="0"/>
                <a:cs typeface="Arial" charset="0"/>
              </a:rPr>
              <a:t>	Fatigue						70%</a:t>
            </a:r>
          </a:p>
          <a:p>
            <a:pPr>
              <a:buFont typeface="Wingdings 2" pitchFamily="18" charset="2"/>
              <a:buNone/>
            </a:pPr>
            <a:r>
              <a:rPr lang="en-US" smtClean="0">
                <a:latin typeface="Arial" charset="0"/>
                <a:cs typeface="Arial" charset="0"/>
              </a:rPr>
              <a:t>	Sleep apnea</a:t>
            </a:r>
          </a:p>
          <a:p>
            <a:pPr>
              <a:buFont typeface="Wingdings 2" pitchFamily="18" charset="2"/>
              <a:buNone/>
            </a:pPr>
            <a:r>
              <a:rPr lang="en-US" smtClean="0">
                <a:latin typeface="Arial" charset="0"/>
                <a:cs typeface="Arial" charset="0"/>
              </a:rPr>
              <a:t>	Weight change					Inactivity</a:t>
            </a:r>
          </a:p>
          <a:p>
            <a:pPr>
              <a:buFont typeface="Wingdings 2" pitchFamily="18" charset="2"/>
              <a:buNone/>
            </a:pPr>
            <a:r>
              <a:rPr lang="en-US" smtClean="0">
                <a:latin typeface="Arial" charset="0"/>
                <a:cs typeface="Arial" charset="0"/>
              </a:rPr>
              <a:t>	Energy level					Down</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45058"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endParaRPr lang="en-US" u="sng" smtClean="0">
              <a:latin typeface="Arial" charset="0"/>
              <a:cs typeface="Arial" charset="0"/>
            </a:endParaRPr>
          </a:p>
          <a:p>
            <a:pPr>
              <a:buFont typeface="Wingdings 2" pitchFamily="18" charset="2"/>
              <a:buNone/>
            </a:pPr>
            <a:r>
              <a:rPr lang="en-US" smtClean="0">
                <a:latin typeface="Arial" charset="0"/>
                <a:cs typeface="Arial" charset="0"/>
              </a:rPr>
              <a:t>	Eyes:				r/o inflam, neuro</a:t>
            </a:r>
          </a:p>
          <a:p>
            <a:pPr>
              <a:buFont typeface="Wingdings 2" pitchFamily="18" charset="2"/>
              <a:buNone/>
            </a:pPr>
            <a:r>
              <a:rPr lang="en-US" smtClean="0">
                <a:latin typeface="Arial" charset="0"/>
                <a:cs typeface="Arial" charset="0"/>
              </a:rPr>
              <a:t>	ENT:				r/o infection</a:t>
            </a:r>
          </a:p>
          <a:p>
            <a:pPr>
              <a:buFont typeface="Wingdings 2" pitchFamily="18" charset="2"/>
              <a:buNone/>
            </a:pPr>
            <a:r>
              <a:rPr lang="en-US" smtClean="0">
                <a:latin typeface="Arial" charset="0"/>
                <a:cs typeface="Arial" charset="0"/>
              </a:rPr>
              <a:t>	Pulmonary:			r/o infection, asthma</a:t>
            </a:r>
          </a:p>
          <a:p>
            <a:pPr>
              <a:buFont typeface="Wingdings 2" pitchFamily="18" charset="2"/>
              <a:buNone/>
            </a:pPr>
            <a:r>
              <a:rPr lang="en-US" smtClean="0">
                <a:latin typeface="Arial" charset="0"/>
                <a:cs typeface="Arial" charset="0"/>
              </a:rPr>
              <a:t>	Cardiovascular:			r/o CV disease</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46082"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GI:</a:t>
            </a:r>
          </a:p>
          <a:p>
            <a:pPr>
              <a:buFont typeface="Wingdings 2" pitchFamily="18" charset="2"/>
              <a:buNone/>
            </a:pPr>
            <a:r>
              <a:rPr lang="en-US" smtClean="0">
                <a:latin typeface="Arial" charset="0"/>
                <a:cs typeface="Arial" charset="0"/>
              </a:rPr>
              <a:t>	Abd pain			40% have IBS symptoms</a:t>
            </a:r>
          </a:p>
          <a:p>
            <a:pPr>
              <a:buFont typeface="Wingdings 2" pitchFamily="18" charset="2"/>
              <a:buNone/>
            </a:pPr>
            <a:r>
              <a:rPr lang="en-US" smtClean="0">
                <a:latin typeface="Arial" charset="0"/>
                <a:cs typeface="Arial" charset="0"/>
              </a:rPr>
              <a:t>	Constipation</a:t>
            </a:r>
          </a:p>
          <a:p>
            <a:pPr>
              <a:buFont typeface="Wingdings 2" pitchFamily="18" charset="2"/>
              <a:buNone/>
            </a:pPr>
            <a:r>
              <a:rPr lang="en-US" smtClean="0">
                <a:latin typeface="Arial" charset="0"/>
                <a:cs typeface="Arial" charset="0"/>
              </a:rPr>
              <a:t>	N/V/D</a:t>
            </a:r>
          </a:p>
          <a:p>
            <a:pPr>
              <a:buFont typeface="Wingdings 2" pitchFamily="18" charset="2"/>
              <a:buNone/>
            </a:pPr>
            <a:r>
              <a:rPr lang="en-US" smtClean="0">
                <a:latin typeface="Arial" charset="0"/>
                <a:cs typeface="Arial" charset="0"/>
              </a:rPr>
              <a:t>	Bleeding</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47106"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GU:</a:t>
            </a:r>
          </a:p>
          <a:p>
            <a:pPr>
              <a:buFont typeface="Wingdings 2" pitchFamily="18" charset="2"/>
              <a:buNone/>
            </a:pPr>
            <a:r>
              <a:rPr lang="en-US" smtClean="0">
                <a:latin typeface="Arial" charset="0"/>
                <a:cs typeface="Arial" charset="0"/>
              </a:rPr>
              <a:t>	Dysuria/Frequency			r/o infection</a:t>
            </a:r>
          </a:p>
          <a:p>
            <a:pPr>
              <a:buFont typeface="Wingdings 2" pitchFamily="18" charset="2"/>
              <a:buNone/>
            </a:pPr>
            <a:r>
              <a:rPr lang="en-US" smtClean="0">
                <a:latin typeface="Arial" charset="0"/>
                <a:cs typeface="Arial" charset="0"/>
              </a:rPr>
              <a:t>	Incontinence				I.C. (CSS)</a:t>
            </a:r>
          </a:p>
          <a:p>
            <a:pPr>
              <a:buFont typeface="Wingdings 2" pitchFamily="18" charset="2"/>
              <a:buNone/>
            </a:pPr>
            <a:r>
              <a:rPr lang="en-US" smtClean="0">
                <a:latin typeface="Arial" charset="0"/>
                <a:cs typeface="Arial" charset="0"/>
              </a:rPr>
              <a:t>	Nocturia					r/o metabolic</a:t>
            </a:r>
          </a:p>
          <a:p>
            <a:pPr>
              <a:buFont typeface="Wingdings 2" pitchFamily="18" charset="2"/>
              <a:buNone/>
            </a:pPr>
            <a:r>
              <a:rPr lang="en-US" smtClean="0">
                <a:latin typeface="Arial" charset="0"/>
                <a:cs typeface="Arial" charset="0"/>
              </a:rPr>
              <a:t>						Ir. Bladder Sy. (CSS)</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48130"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Musculoskeletal:</a:t>
            </a:r>
          </a:p>
          <a:p>
            <a:pPr>
              <a:buFont typeface="Wingdings 2" pitchFamily="18" charset="2"/>
              <a:buNone/>
            </a:pPr>
            <a:r>
              <a:rPr lang="en-US" smtClean="0">
                <a:latin typeface="Arial" charset="0"/>
                <a:cs typeface="Arial" charset="0"/>
              </a:rPr>
              <a:t>	Back pain						Always</a:t>
            </a:r>
          </a:p>
          <a:p>
            <a:pPr>
              <a:buFont typeface="Wingdings 2" pitchFamily="18" charset="2"/>
              <a:buNone/>
            </a:pPr>
            <a:r>
              <a:rPr lang="en-US" smtClean="0">
                <a:latin typeface="Arial" charset="0"/>
                <a:cs typeface="Arial" charset="0"/>
              </a:rPr>
              <a:t>	Neck pain						Always</a:t>
            </a:r>
          </a:p>
          <a:p>
            <a:pPr>
              <a:buFont typeface="Wingdings 2" pitchFamily="18" charset="2"/>
              <a:buNone/>
            </a:pPr>
            <a:r>
              <a:rPr lang="en-US" smtClean="0">
                <a:latin typeface="Arial" charset="0"/>
                <a:cs typeface="Arial" charset="0"/>
              </a:rPr>
              <a:t>	Arthralgias					80%</a:t>
            </a:r>
          </a:p>
          <a:p>
            <a:pPr>
              <a:buFont typeface="Wingdings 2" pitchFamily="18" charset="2"/>
              <a:buNone/>
            </a:pPr>
            <a:r>
              <a:rPr lang="en-US" smtClean="0">
                <a:latin typeface="Arial" charset="0"/>
                <a:cs typeface="Arial" charset="0"/>
              </a:rPr>
              <a:t>	Myalgias						80%</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Fibromyalgia pain must be AXIAL not peripheral.</a:t>
            </a:r>
          </a:p>
          <a:p>
            <a:pPr>
              <a:buFont typeface="Wingdings 2" pitchFamily="18" charset="2"/>
              <a:buNone/>
            </a:pPr>
            <a:r>
              <a:rPr lang="en-US" smtClean="0">
                <a:latin typeface="Arial" charset="0"/>
                <a:cs typeface="Arial" charset="0"/>
              </a:rPr>
              <a:t>Fibromyalgia pain must be in ALL 4 QUADRANTS, NOT unilateral, NOT upper or lower.</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49154"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Skin:</a:t>
            </a:r>
          </a:p>
          <a:p>
            <a:pPr>
              <a:buFont typeface="Wingdings 2" pitchFamily="18" charset="2"/>
              <a:buNone/>
            </a:pPr>
            <a:r>
              <a:rPr lang="en-US" smtClean="0">
                <a:latin typeface="Arial" charset="0"/>
                <a:cs typeface="Arial" charset="0"/>
              </a:rPr>
              <a:t>	Rash				Butterfly/malar rash</a:t>
            </a:r>
          </a:p>
          <a:p>
            <a:pPr>
              <a:buFont typeface="Wingdings 2" pitchFamily="18" charset="2"/>
              <a:buNone/>
            </a:pPr>
            <a:r>
              <a:rPr lang="en-US" smtClean="0">
                <a:latin typeface="Arial" charset="0"/>
                <a:cs typeface="Arial" charset="0"/>
              </a:rPr>
              <a:t>							r/o Lupus</a:t>
            </a:r>
          </a:p>
          <a:p>
            <a:pPr>
              <a:buFont typeface="Wingdings 2" pitchFamily="18" charset="2"/>
              <a:buNone/>
            </a:pPr>
            <a:r>
              <a:rPr lang="en-US" smtClean="0">
                <a:latin typeface="Arial" charset="0"/>
                <a:cs typeface="Arial" charset="0"/>
              </a:rPr>
              <a:t>						Psoriasis/psoriatic Arth.</a:t>
            </a:r>
          </a:p>
          <a:p>
            <a:pPr>
              <a:buFont typeface="Wingdings 2" pitchFamily="18" charset="2"/>
              <a:buNone/>
            </a:pPr>
            <a:r>
              <a:rPr lang="en-US" smtClean="0">
                <a:latin typeface="Arial" charset="0"/>
                <a:cs typeface="Arial" charset="0"/>
              </a:rPr>
              <a:t>	Dry Skin					r/o Thyroid Dz</a:t>
            </a:r>
          </a:p>
          <a:p>
            <a:pPr>
              <a:buFont typeface="Wingdings 2" pitchFamily="18" charset="2"/>
              <a:buNone/>
            </a:pPr>
            <a:r>
              <a:rPr lang="en-US" smtClean="0">
                <a:latin typeface="Arial" charset="0"/>
                <a:cs typeface="Arial" charset="0"/>
              </a:rPr>
              <a:t>	Lesions					r/o cancer</a:t>
            </a: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fontAlgn="auto">
              <a:spcAft>
                <a:spcPts val="0"/>
              </a:spcAft>
              <a:buClr>
                <a:schemeClr val="accent3"/>
              </a:buClr>
              <a:buFont typeface="Wingdings 2"/>
              <a:buNone/>
              <a:defRPr/>
            </a:pPr>
            <a:r>
              <a:rPr lang="en-US" u="sng" dirty="0" smtClean="0">
                <a:latin typeface="Arial" pitchFamily="34" charset="0"/>
                <a:cs typeface="Arial" pitchFamily="34" charset="0"/>
              </a:rPr>
              <a:t>REVIEW OF SYSTEMS</a:t>
            </a:r>
            <a:r>
              <a:rPr lang="en-US" dirty="0" smtClean="0">
                <a:latin typeface="Arial" pitchFamily="34" charset="0"/>
                <a:cs typeface="Arial" pitchFamily="34" charset="0"/>
              </a:rPr>
              <a:t>:				</a:t>
            </a:r>
            <a:r>
              <a:rPr lang="en-US" u="sng" dirty="0" smtClean="0">
                <a:latin typeface="Arial" pitchFamily="34" charset="0"/>
                <a:cs typeface="Arial" pitchFamily="34" charset="0"/>
              </a:rPr>
              <a:t>FMS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Psychiatric:</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Depression				Highly coexistant</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Anxiety					Highly coexistant</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Insomnia					Highly coexistant</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Bipolar disorder				Highly coexistant</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With FMS,</a:t>
            </a:r>
          </a:p>
          <a:p>
            <a:pPr marL="274320" indent="-274320" fontAlgn="auto">
              <a:spcAft>
                <a:spcPts val="0"/>
              </a:spcAft>
              <a:buClr>
                <a:schemeClr val="accent3"/>
              </a:buClr>
              <a:buFont typeface="Wingdings 2"/>
              <a:buChar char=""/>
              <a:defRPr/>
            </a:pPr>
            <a:r>
              <a:rPr lang="en-US" dirty="0" smtClean="0">
                <a:latin typeface="Arial" pitchFamily="34" charset="0"/>
                <a:cs typeface="Arial" pitchFamily="34" charset="0"/>
              </a:rPr>
              <a:t>1</a:t>
            </a:r>
            <a:r>
              <a:rPr lang="en-US" baseline="30000" dirty="0" smtClean="0">
                <a:latin typeface="Arial" pitchFamily="34" charset="0"/>
                <a:cs typeface="Arial" pitchFamily="34" charset="0"/>
              </a:rPr>
              <a:t>st</a:t>
            </a:r>
            <a:r>
              <a:rPr lang="en-US" dirty="0" smtClean="0">
                <a:latin typeface="Arial" pitchFamily="34" charset="0"/>
                <a:cs typeface="Arial" pitchFamily="34" charset="0"/>
              </a:rPr>
              <a:t> degree relatives of FMS patients are twice as likely to have a mood disorder.</a:t>
            </a:r>
          </a:p>
          <a:p>
            <a:pPr marL="274320" indent="-274320" fontAlgn="auto">
              <a:spcAft>
                <a:spcPts val="0"/>
              </a:spcAft>
              <a:buClr>
                <a:schemeClr val="accent3"/>
              </a:buClr>
              <a:buFont typeface="Wingdings 2"/>
              <a:buChar char=""/>
              <a:defRPr/>
            </a:pPr>
            <a:r>
              <a:rPr lang="en-US" dirty="0" smtClean="0">
                <a:latin typeface="Arial" pitchFamily="34" charset="0"/>
                <a:cs typeface="Arial" pitchFamily="34" charset="0"/>
              </a:rPr>
              <a:t>1</a:t>
            </a:r>
            <a:r>
              <a:rPr lang="en-US" baseline="30000" dirty="0" smtClean="0">
                <a:latin typeface="Arial" pitchFamily="34" charset="0"/>
                <a:cs typeface="Arial" pitchFamily="34" charset="0"/>
              </a:rPr>
              <a:t>st</a:t>
            </a:r>
            <a:r>
              <a:rPr lang="en-US" dirty="0" smtClean="0">
                <a:latin typeface="Arial" pitchFamily="34" charset="0"/>
                <a:cs typeface="Arial" pitchFamily="34" charset="0"/>
              </a:rPr>
              <a:t> degree relatives of FMS patients has an 8 fold risk of FMS or other CSS’s. </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51202"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Neurological:</a:t>
            </a:r>
          </a:p>
          <a:p>
            <a:pPr>
              <a:buFont typeface="Wingdings 2" pitchFamily="18" charset="2"/>
              <a:buNone/>
            </a:pPr>
            <a:r>
              <a:rPr lang="en-US" smtClean="0">
                <a:latin typeface="Arial" charset="0"/>
                <a:cs typeface="Arial" charset="0"/>
              </a:rPr>
              <a:t>	Headache						53%</a:t>
            </a:r>
          </a:p>
          <a:p>
            <a:pPr>
              <a:buFont typeface="Wingdings 2" pitchFamily="18" charset="2"/>
              <a:buNone/>
            </a:pPr>
            <a:r>
              <a:rPr lang="en-US" smtClean="0">
                <a:latin typeface="Arial" charset="0"/>
                <a:cs typeface="Arial" charset="0"/>
              </a:rPr>
              <a:t>	Paresthesias					35%</a:t>
            </a:r>
          </a:p>
          <a:p>
            <a:pPr>
              <a:buFont typeface="Wingdings 2" pitchFamily="18" charset="2"/>
              <a:buNone/>
            </a:pPr>
            <a:r>
              <a:rPr lang="en-US" smtClean="0">
                <a:latin typeface="Arial" charset="0"/>
                <a:cs typeface="Arial" charset="0"/>
              </a:rPr>
              <a:t>	RLS						15%</a:t>
            </a:r>
          </a:p>
          <a:p>
            <a:pPr>
              <a:buFont typeface="Wingdings 2" pitchFamily="18" charset="2"/>
              <a:buNone/>
            </a:pPr>
            <a:r>
              <a:rPr lang="en-US" smtClean="0">
                <a:latin typeface="Arial" charset="0"/>
                <a:cs typeface="Arial" charset="0"/>
              </a:rPr>
              <a:t>	CVA</a:t>
            </a:r>
          </a:p>
          <a:p>
            <a:pPr>
              <a:buFont typeface="Wingdings 2" pitchFamily="18" charset="2"/>
              <a:buNone/>
            </a:pPr>
            <a:r>
              <a:rPr lang="en-US" smtClean="0">
                <a:latin typeface="Arial" charset="0"/>
                <a:cs typeface="Arial" charset="0"/>
              </a:rPr>
              <a:t>	Seizures</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52226"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Endocrine:</a:t>
            </a:r>
          </a:p>
          <a:p>
            <a:pPr>
              <a:buFont typeface="Wingdings 2" pitchFamily="18" charset="2"/>
              <a:buNone/>
            </a:pPr>
            <a:r>
              <a:rPr lang="en-US" smtClean="0">
                <a:latin typeface="Arial" charset="0"/>
                <a:cs typeface="Arial" charset="0"/>
              </a:rPr>
              <a:t>	Diabetes						Always r/o</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Thyroid Disease					Always r/o</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Dyslipidemia					? Statins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Vasomotor Perimenopausal Symptoms</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53250"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Hemo/Lymph/Immun:</a:t>
            </a:r>
          </a:p>
          <a:p>
            <a:pPr>
              <a:buFont typeface="Wingdings 2" pitchFamily="18" charset="2"/>
              <a:buNone/>
            </a:pPr>
            <a:r>
              <a:rPr lang="en-US" smtClean="0">
                <a:latin typeface="Arial" charset="0"/>
                <a:cs typeface="Arial" charset="0"/>
              </a:rPr>
              <a:t>	Easy bruising/bleeding				r/o cancer</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Lymphadenopathy  				r/o cancer</a:t>
            </a:r>
          </a:p>
          <a:p>
            <a:pPr>
              <a:buFont typeface="Wingdings 2" pitchFamily="18" charset="2"/>
              <a:buNone/>
            </a:pPr>
            <a:r>
              <a:rPr lang="en-US" smtClean="0">
                <a:latin typeface="Arial" charset="0"/>
                <a:cs typeface="Arial" charset="0"/>
              </a:rPr>
              <a:t>								infection</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7410"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WHAT IS FIBROMYALGIA SYNDROME?</a:t>
            </a:r>
          </a:p>
          <a:p>
            <a:pPr>
              <a:buFont typeface="Wingdings 2" pitchFamily="18" charset="2"/>
              <a:buNone/>
            </a:pPr>
            <a:r>
              <a:rPr lang="en-US" smtClean="0">
                <a:latin typeface="Arial" charset="0"/>
                <a:cs typeface="Arial" charset="0"/>
              </a:rPr>
              <a:t>Is it a musculo-skeletal disorder?</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Is it a mental condition or is it all in their heads?</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54274"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REVIEW OF SYSTEMS</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GYN:</a:t>
            </a:r>
          </a:p>
          <a:p>
            <a:pPr>
              <a:buFont typeface="Wingdings 2" pitchFamily="18" charset="2"/>
              <a:buNone/>
            </a:pPr>
            <a:r>
              <a:rPr lang="en-US" smtClean="0">
                <a:latin typeface="Arial" charset="0"/>
                <a:cs typeface="Arial" charset="0"/>
              </a:rPr>
              <a:t>	Vag d/c					r/o infection</a:t>
            </a:r>
          </a:p>
          <a:p>
            <a:pPr>
              <a:buFont typeface="Wingdings 2" pitchFamily="18" charset="2"/>
              <a:buNone/>
            </a:pPr>
            <a:r>
              <a:rPr lang="en-US" smtClean="0">
                <a:latin typeface="Arial" charset="0"/>
                <a:cs typeface="Arial" charset="0"/>
              </a:rPr>
              <a:t>	Bleeding</a:t>
            </a:r>
          </a:p>
          <a:p>
            <a:pPr>
              <a:buFont typeface="Wingdings 2" pitchFamily="18" charset="2"/>
              <a:buNone/>
            </a:pPr>
            <a:r>
              <a:rPr lang="en-US" smtClean="0">
                <a:latin typeface="Arial" charset="0"/>
                <a:cs typeface="Arial" charset="0"/>
              </a:rPr>
              <a:t>	Pelvic Pain				r/o pregnancy</a:t>
            </a: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Other CSS’s are Chronic Pelvic Pain, Post C-Section Neuropathy, Post Inguinal Repair Neuropathy.  Remember, damaged nerves can lead to a “wind-up phenomenum”.  What is #1 cause of abd. Pain?</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55298" name="Content Placeholder 2"/>
          <p:cNvSpPr>
            <a:spLocks noGrp="1"/>
          </p:cNvSpPr>
          <p:nvPr>
            <p:ph idx="1"/>
          </p:nvPr>
        </p:nvSpPr>
        <p:spPr>
          <a:xfrm>
            <a:off x="457200" y="990600"/>
            <a:ext cx="8229600" cy="5334000"/>
          </a:xfrm>
        </p:spPr>
        <p:txBody>
          <a:bodyPr/>
          <a:lstStyle/>
          <a:p>
            <a:pPr>
              <a:buFont typeface="Wingdings 2" pitchFamily="18" charset="2"/>
              <a:buNone/>
            </a:pPr>
            <a:r>
              <a:rPr lang="en-US" b="1" smtClean="0">
                <a:latin typeface="Arial" charset="0"/>
                <a:cs typeface="Arial" charset="0"/>
              </a:rPr>
              <a:t>O -</a:t>
            </a:r>
            <a:r>
              <a:rPr lang="en-US" smtClean="0">
                <a:latin typeface="Arial" charset="0"/>
                <a:cs typeface="Arial" charset="0"/>
              </a:rPr>
              <a:t> </a:t>
            </a:r>
            <a:r>
              <a:rPr lang="en-US" u="sng" smtClean="0">
                <a:latin typeface="Arial" charset="0"/>
                <a:cs typeface="Arial" charset="0"/>
              </a:rPr>
              <a:t>OBJECTIVE</a:t>
            </a:r>
            <a:endParaRPr lang="en-US" b="1" smtClean="0">
              <a:latin typeface="Arial" charset="0"/>
              <a:cs typeface="Arial" charset="0"/>
            </a:endParaRPr>
          </a:p>
          <a:p>
            <a:pPr>
              <a:buFont typeface="Wingdings 2" pitchFamily="18" charset="2"/>
              <a:buNone/>
            </a:pPr>
            <a:r>
              <a:rPr lang="en-US" u="sng" smtClean="0">
                <a:latin typeface="Arial" charset="0"/>
                <a:cs typeface="Arial" charset="0"/>
              </a:rPr>
              <a:t>PHYSICAL EXAM</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endParaRPr lang="en-US" u="sng" smtClean="0">
              <a:latin typeface="Arial" charset="0"/>
              <a:cs typeface="Arial" charset="0"/>
            </a:endParaRPr>
          </a:p>
          <a:p>
            <a:pPr>
              <a:buFont typeface="Wingdings 2" pitchFamily="18" charset="2"/>
              <a:buNone/>
            </a:pPr>
            <a:r>
              <a:rPr lang="en-US" smtClean="0">
                <a:latin typeface="Arial" charset="0"/>
                <a:cs typeface="Arial" charset="0"/>
              </a:rPr>
              <a:t>	Vital signs:</a:t>
            </a:r>
          </a:p>
          <a:p>
            <a:pPr>
              <a:buFont typeface="Wingdings 2" pitchFamily="18" charset="2"/>
              <a:buNone/>
            </a:pPr>
            <a:r>
              <a:rPr lang="en-US" smtClean="0">
                <a:latin typeface="Arial" charset="0"/>
                <a:cs typeface="Arial" charset="0"/>
              </a:rPr>
              <a:t>		Weight:	200</a:t>
            </a:r>
          </a:p>
          <a:p>
            <a:pPr>
              <a:buFont typeface="Wingdings 2" pitchFamily="18" charset="2"/>
              <a:buNone/>
            </a:pPr>
            <a:r>
              <a:rPr lang="en-US" smtClean="0">
                <a:latin typeface="Arial" charset="0"/>
                <a:cs typeface="Arial" charset="0"/>
              </a:rPr>
              <a:t>		Height	62”</a:t>
            </a:r>
          </a:p>
          <a:p>
            <a:pPr>
              <a:buFont typeface="Wingdings 2" pitchFamily="18" charset="2"/>
              <a:buNone/>
            </a:pPr>
            <a:r>
              <a:rPr lang="en-US" smtClean="0">
                <a:latin typeface="Arial" charset="0"/>
                <a:cs typeface="Arial" charset="0"/>
              </a:rPr>
              <a:t>		BMI		37</a:t>
            </a:r>
          </a:p>
          <a:p>
            <a:pPr>
              <a:buFont typeface="Wingdings 2" pitchFamily="18" charset="2"/>
              <a:buNone/>
            </a:pPr>
            <a:r>
              <a:rPr lang="en-US" smtClean="0">
                <a:latin typeface="Arial" charset="0"/>
                <a:cs typeface="Arial" charset="0"/>
              </a:rPr>
              <a:t>		B/P		138/88</a:t>
            </a:r>
          </a:p>
          <a:p>
            <a:pPr>
              <a:buFont typeface="Wingdings 2" pitchFamily="18" charset="2"/>
              <a:buNone/>
            </a:pPr>
            <a:r>
              <a:rPr lang="en-US" smtClean="0">
                <a:latin typeface="Arial" charset="0"/>
                <a:cs typeface="Arial" charset="0"/>
              </a:rPr>
              <a:t>		HR		92</a:t>
            </a:r>
          </a:p>
          <a:p>
            <a:pPr>
              <a:buFont typeface="Wingdings 2" pitchFamily="18" charset="2"/>
              <a:buNone/>
            </a:pPr>
            <a:r>
              <a:rPr lang="en-US" smtClean="0">
                <a:latin typeface="Arial" charset="0"/>
                <a:cs typeface="Arial" charset="0"/>
              </a:rPr>
              <a:t>		RR		16</a:t>
            </a:r>
          </a:p>
          <a:p>
            <a:pPr>
              <a:buFont typeface="Wingdings 2" pitchFamily="18" charset="2"/>
              <a:buNone/>
            </a:pPr>
            <a:r>
              <a:rPr lang="en-US" smtClean="0">
                <a:latin typeface="Arial" charset="0"/>
                <a:cs typeface="Arial" charset="0"/>
              </a:rPr>
              <a:t>		Temp		98.2				?fever</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56322"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PHYSICAL EXAM</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Alert &amp; oriented x3</a:t>
            </a:r>
          </a:p>
          <a:p>
            <a:pPr>
              <a:buFont typeface="Wingdings 2" pitchFamily="18" charset="2"/>
              <a:buNone/>
            </a:pPr>
            <a:r>
              <a:rPr lang="en-US" smtClean="0">
                <a:latin typeface="Arial" charset="0"/>
                <a:cs typeface="Arial" charset="0"/>
              </a:rPr>
              <a:t>Confused					“Fibro fog 20%”</a:t>
            </a:r>
          </a:p>
          <a:p>
            <a:pPr>
              <a:buFont typeface="Wingdings 2" pitchFamily="18" charset="2"/>
              <a:buNone/>
            </a:pPr>
            <a:r>
              <a:rPr lang="en-US" smtClean="0">
                <a:latin typeface="Arial" charset="0"/>
                <a:cs typeface="Arial" charset="0"/>
              </a:rPr>
              <a:t>							↓ Memory</a:t>
            </a:r>
          </a:p>
          <a:p>
            <a:pPr>
              <a:buFont typeface="Wingdings 2" pitchFamily="18" charset="2"/>
              <a:buNone/>
            </a:pPr>
            <a:r>
              <a:rPr lang="en-US" smtClean="0">
                <a:latin typeface="Arial" charset="0"/>
                <a:cs typeface="Arial" charset="0"/>
              </a:rPr>
              <a:t>							↓ Attn. Span</a:t>
            </a:r>
          </a:p>
          <a:p>
            <a:pPr>
              <a:buFont typeface="Wingdings 2" pitchFamily="18" charset="2"/>
              <a:buNone/>
            </a:pPr>
            <a:r>
              <a:rPr lang="en-US" smtClean="0">
                <a:latin typeface="Arial" charset="0"/>
                <a:cs typeface="Arial" charset="0"/>
              </a:rPr>
              <a:t>							↓ Task Switching</a:t>
            </a:r>
          </a:p>
          <a:p>
            <a:pPr>
              <a:buFont typeface="Wingdings 2" pitchFamily="18" charset="2"/>
              <a:buNone/>
            </a:pPr>
            <a:r>
              <a:rPr lang="en-US" smtClean="0">
                <a:latin typeface="Arial" charset="0"/>
                <a:cs typeface="Arial" charset="0"/>
              </a:rPr>
              <a:t>Clean</a:t>
            </a:r>
          </a:p>
          <a:p>
            <a:pPr>
              <a:buFont typeface="Wingdings 2" pitchFamily="18" charset="2"/>
              <a:buNone/>
            </a:pPr>
            <a:r>
              <a:rPr lang="en-US" smtClean="0">
                <a:latin typeface="Arial" charset="0"/>
                <a:cs typeface="Arial" charset="0"/>
              </a:rPr>
              <a:t>Depressed					↑ with FMS &amp; </a:t>
            </a:r>
          </a:p>
          <a:p>
            <a:pPr>
              <a:buFont typeface="Wingdings 2" pitchFamily="18" charset="2"/>
              <a:buNone/>
            </a:pPr>
            <a:r>
              <a:rPr lang="en-US" smtClean="0">
                <a:latin typeface="Arial" charset="0"/>
                <a:cs typeface="Arial" charset="0"/>
              </a:rPr>
              <a:t>							Chronic Pain</a:t>
            </a:r>
          </a:p>
          <a:p>
            <a:pPr>
              <a:buFont typeface="Wingdings 2" pitchFamily="18" charset="2"/>
              <a:buNone/>
            </a:pPr>
            <a:r>
              <a:rPr lang="en-US" smtClean="0">
                <a:latin typeface="Arial" charset="0"/>
                <a:cs typeface="Arial" charset="0"/>
              </a:rPr>
              <a:t>Anxious					↑ Correlation</a:t>
            </a:r>
          </a:p>
          <a:p>
            <a:pPr>
              <a:buFont typeface="Wingdings 2" pitchFamily="18" charset="2"/>
              <a:buNone/>
            </a:pPr>
            <a:endParaRPr lang="en-US" smtClean="0"/>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57346"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PHYSICAL EXAM</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Eyes:</a:t>
            </a:r>
          </a:p>
          <a:p>
            <a:pPr>
              <a:buFont typeface="Wingdings 2" pitchFamily="18" charset="2"/>
              <a:buNone/>
            </a:pPr>
            <a:r>
              <a:rPr lang="en-US" smtClean="0">
                <a:latin typeface="Arial" charset="0"/>
                <a:cs typeface="Arial" charset="0"/>
              </a:rPr>
              <a:t>	Conjunctiva			r/o inflammatory Dz					r/o anemia</a:t>
            </a:r>
          </a:p>
          <a:p>
            <a:pPr>
              <a:buFont typeface="Wingdings 2" pitchFamily="18" charset="2"/>
              <a:buNone/>
            </a:pPr>
            <a:r>
              <a:rPr lang="en-US" smtClean="0">
                <a:latin typeface="Arial" charset="0"/>
                <a:cs typeface="Arial" charset="0"/>
              </a:rPr>
              <a:t>	PERRLA				r/o MS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EMOI				r/o neuro problems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ENT:					r/o infection</a:t>
            </a: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58370"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PHYSICAL EXAM</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Neck:</a:t>
            </a:r>
          </a:p>
          <a:p>
            <a:pPr>
              <a:buFont typeface="Wingdings 2" pitchFamily="18" charset="2"/>
              <a:buNone/>
            </a:pPr>
            <a:r>
              <a:rPr lang="en-US" smtClean="0">
                <a:latin typeface="Arial" charset="0"/>
                <a:cs typeface="Arial" charset="0"/>
              </a:rPr>
              <a:t>	Supple</a:t>
            </a:r>
          </a:p>
          <a:p>
            <a:pPr>
              <a:buFont typeface="Wingdings 2" pitchFamily="18" charset="2"/>
              <a:buNone/>
            </a:pPr>
            <a:r>
              <a:rPr lang="en-US" smtClean="0">
                <a:latin typeface="Arial" charset="0"/>
                <a:cs typeface="Arial" charset="0"/>
              </a:rPr>
              <a:t>	LAD					r/o infection</a:t>
            </a:r>
          </a:p>
          <a:p>
            <a:pPr>
              <a:buFont typeface="Wingdings 2" pitchFamily="18" charset="2"/>
              <a:buNone/>
            </a:pPr>
            <a:r>
              <a:rPr lang="en-US" smtClean="0">
                <a:latin typeface="Arial" charset="0"/>
                <a:cs typeface="Arial" charset="0"/>
              </a:rPr>
              <a:t>							r/o cancer</a:t>
            </a:r>
          </a:p>
          <a:p>
            <a:pPr>
              <a:buFont typeface="Wingdings 2" pitchFamily="18" charset="2"/>
              <a:buNone/>
            </a:pPr>
            <a:r>
              <a:rPr lang="en-US" smtClean="0">
                <a:latin typeface="Arial" charset="0"/>
                <a:cs typeface="Arial" charset="0"/>
              </a:rPr>
              <a:t>	Thyroid					r/o thyroid dz</a:t>
            </a:r>
          </a:p>
          <a:p>
            <a:pPr>
              <a:buFont typeface="Wingdings 2" pitchFamily="18" charset="2"/>
              <a:buNone/>
            </a:pPr>
            <a:endParaRPr lang="en-US" smtClean="0">
              <a:latin typeface="Arial" charset="0"/>
              <a:cs typeface="Arial" charset="0"/>
            </a:endParaRPr>
          </a:p>
          <a:p>
            <a:pPr>
              <a:buFont typeface="Wingdings 2" pitchFamily="18" charset="2"/>
              <a:buNone/>
            </a:pPr>
            <a:r>
              <a:rPr lang="en-US" i="1" smtClean="0">
                <a:latin typeface="Arial" charset="0"/>
                <a:cs typeface="Arial" charset="0"/>
              </a:rPr>
              <a:t>A GOOD TIME TO CHECK </a:t>
            </a:r>
            <a:r>
              <a:rPr lang="en-US" i="1" u="sng" smtClean="0">
                <a:latin typeface="Arial" charset="0"/>
                <a:cs typeface="Arial" charset="0"/>
              </a:rPr>
              <a:t>TENDERPOINTS</a:t>
            </a:r>
            <a:r>
              <a:rPr lang="en-US" i="1" smtClean="0">
                <a:latin typeface="Arial" charset="0"/>
                <a:cs typeface="Arial" charset="0"/>
              </a:rPr>
              <a:t> SINCE MOST ARE AROUND THE NECK</a:t>
            </a: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Bruits</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59394"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PHYSICAL EXAM</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Respiratory:</a:t>
            </a:r>
          </a:p>
          <a:p>
            <a:pPr>
              <a:buFont typeface="Wingdings 2" pitchFamily="18" charset="2"/>
              <a:buNone/>
            </a:pPr>
            <a:r>
              <a:rPr lang="en-US" smtClean="0">
                <a:latin typeface="Arial" charset="0"/>
                <a:cs typeface="Arial" charset="0"/>
              </a:rPr>
              <a:t>	CTAB					r/o infection</a:t>
            </a:r>
          </a:p>
          <a:p>
            <a:pPr>
              <a:buFont typeface="Wingdings 2" pitchFamily="18" charset="2"/>
              <a:buNone/>
            </a:pPr>
            <a:r>
              <a:rPr lang="en-US" smtClean="0">
                <a:latin typeface="Arial" charset="0"/>
                <a:cs typeface="Arial" charset="0"/>
              </a:rPr>
              <a:t>	Effort normal</a:t>
            </a:r>
          </a:p>
          <a:p>
            <a:pPr>
              <a:buFont typeface="Wingdings 2" pitchFamily="18" charset="2"/>
              <a:buNone/>
            </a:pPr>
            <a:r>
              <a:rPr lang="en-US" smtClean="0">
                <a:latin typeface="Arial" charset="0"/>
                <a:cs typeface="Arial" charset="0"/>
              </a:rPr>
              <a:t>	Retractions</a:t>
            </a:r>
          </a:p>
          <a:p>
            <a:pPr>
              <a:buFont typeface="Wingdings 2" pitchFamily="18" charset="2"/>
              <a:buNone/>
            </a:pPr>
            <a:r>
              <a:rPr lang="en-US" smtClean="0">
                <a:latin typeface="Arial" charset="0"/>
                <a:cs typeface="Arial" charset="0"/>
              </a:rPr>
              <a:t>	Wheezing</a:t>
            </a:r>
          </a:p>
          <a:p>
            <a:pPr>
              <a:buFont typeface="Wingdings 2" pitchFamily="18" charset="2"/>
              <a:buNone/>
            </a:pPr>
            <a:r>
              <a:rPr lang="en-US" smtClean="0">
                <a:latin typeface="Arial" charset="0"/>
                <a:cs typeface="Arial" charset="0"/>
              </a:rPr>
              <a:t>	Crackles</a:t>
            </a:r>
          </a:p>
          <a:p>
            <a:pPr>
              <a:buFont typeface="Wingdings 2" pitchFamily="18" charset="2"/>
              <a:buNone/>
            </a:pPr>
            <a:endParaRPr lang="en-US" smtClean="0">
              <a:latin typeface="Arial" charset="0"/>
              <a:cs typeface="Arial" charset="0"/>
            </a:endParaRPr>
          </a:p>
          <a:p>
            <a:pPr>
              <a:buFont typeface="Wingdings 2" pitchFamily="18" charset="2"/>
              <a:buNone/>
            </a:pPr>
            <a:r>
              <a:rPr lang="en-US" i="1" smtClean="0">
                <a:latin typeface="Arial" charset="0"/>
                <a:cs typeface="Arial" charset="0"/>
              </a:rPr>
              <a:t>A GOOD TIME TO CHECK </a:t>
            </a:r>
            <a:r>
              <a:rPr lang="en-US" i="1" u="sng" smtClean="0">
                <a:latin typeface="Arial" charset="0"/>
                <a:cs typeface="Arial" charset="0"/>
              </a:rPr>
              <a:t>TENDERPOINTS</a:t>
            </a:r>
            <a:r>
              <a:rPr lang="en-US" i="1" smtClean="0">
                <a:latin typeface="Arial" charset="0"/>
                <a:cs typeface="Arial" charset="0"/>
              </a:rPr>
              <a:t> AROUND THE BACK</a:t>
            </a: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60418"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PHYSICAL EXAM</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CV:					r/o fatigue cause</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ABD:					 r/o infection</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GU:					r/o infection</a:t>
            </a:r>
          </a:p>
          <a:p>
            <a:pPr>
              <a:buFont typeface="Wingdings 2" pitchFamily="18" charset="2"/>
              <a:buNone/>
            </a:pPr>
            <a:r>
              <a:rPr lang="en-US" smtClean="0">
                <a:latin typeface="Arial" charset="0"/>
                <a:cs typeface="Arial" charset="0"/>
              </a:rPr>
              <a:t>GYN:					 r/o infection</a:t>
            </a:r>
          </a:p>
          <a:p>
            <a:pPr>
              <a:buFont typeface="Wingdings 2" pitchFamily="18" charset="2"/>
              <a:buNone/>
            </a:pPr>
            <a:r>
              <a:rPr lang="en-US" smtClean="0">
                <a:latin typeface="Arial" charset="0"/>
                <a:cs typeface="Arial" charset="0"/>
              </a:rPr>
              <a:t>RECTAL:	(</a:t>
            </a:r>
            <a:r>
              <a:rPr lang="en-US" u="sng" smtClean="0">
                <a:latin typeface="Arial" charset="0"/>
                <a:cs typeface="Arial" charset="0"/>
              </a:rPr>
              <a:t>not</a:t>
            </a:r>
            <a:r>
              <a:rPr lang="en-US" smtClean="0">
                <a:latin typeface="Arial" charset="0"/>
                <a:cs typeface="Arial" charset="0"/>
              </a:rPr>
              <a:t> a fibromyalgia tenderpoint)</a:t>
            </a:r>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61442"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PHYSICAL EXAM</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Lymph:</a:t>
            </a:r>
          </a:p>
          <a:p>
            <a:pPr>
              <a:buFont typeface="Wingdings 2" pitchFamily="18" charset="2"/>
              <a:buNone/>
            </a:pPr>
            <a:r>
              <a:rPr lang="en-US" smtClean="0">
                <a:latin typeface="Arial" charset="0"/>
                <a:cs typeface="Arial" charset="0"/>
              </a:rPr>
              <a:t>	Cervical				r/o infection &amp; cancer</a:t>
            </a:r>
          </a:p>
          <a:p>
            <a:pPr>
              <a:buFont typeface="Wingdings 2" pitchFamily="18" charset="2"/>
              <a:buNone/>
            </a:pPr>
            <a:r>
              <a:rPr lang="en-US" smtClean="0">
                <a:latin typeface="Arial" charset="0"/>
                <a:cs typeface="Arial" charset="0"/>
              </a:rPr>
              <a:t>	Supraclavicular</a:t>
            </a:r>
          </a:p>
          <a:p>
            <a:pPr>
              <a:buFont typeface="Wingdings 2" pitchFamily="18" charset="2"/>
              <a:buNone/>
            </a:pPr>
            <a:r>
              <a:rPr lang="en-US" smtClean="0">
                <a:latin typeface="Arial" charset="0"/>
                <a:cs typeface="Arial" charset="0"/>
              </a:rPr>
              <a:t>	Axillary</a:t>
            </a:r>
          </a:p>
          <a:p>
            <a:pPr>
              <a:buFont typeface="Wingdings 2" pitchFamily="18" charset="2"/>
              <a:buNone/>
            </a:pPr>
            <a:r>
              <a:rPr lang="en-US" smtClean="0">
                <a:latin typeface="Arial" charset="0"/>
                <a:cs typeface="Arial" charset="0"/>
              </a:rPr>
              <a:t>	Inguinal</a:t>
            </a:r>
          </a:p>
          <a:p>
            <a:pPr>
              <a:buFont typeface="Wingdings 2" pitchFamily="18" charset="2"/>
              <a:buNone/>
            </a:pPr>
            <a:endParaRPr lang="en-US" smtClean="0">
              <a:latin typeface="Arial" charset="0"/>
              <a:cs typeface="Arial" charset="0"/>
            </a:endParaRPr>
          </a:p>
          <a:p>
            <a:pPr>
              <a:buFont typeface="Wingdings 2" pitchFamily="18" charset="2"/>
              <a:buNone/>
            </a:pPr>
            <a:r>
              <a:rPr lang="en-US" i="1" smtClean="0">
                <a:latin typeface="Arial" charset="0"/>
                <a:cs typeface="Arial" charset="0"/>
              </a:rPr>
              <a:t>A GOOD OPPORTUNITY TO CHECK TENDERPOINTS WITHOUT BEING TOO OBVIOUS</a:t>
            </a:r>
            <a:endParaRPr lang="en-US" smtClean="0">
              <a:latin typeface="Arial" charset="0"/>
              <a:cs typeface="Arial" charset="0"/>
            </a:endParaRP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62466"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PHYSICAL EXAM</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Neuro:</a:t>
            </a:r>
          </a:p>
          <a:p>
            <a:pPr>
              <a:buFont typeface="Wingdings 2" pitchFamily="18" charset="2"/>
              <a:buNone/>
            </a:pPr>
            <a:r>
              <a:rPr lang="en-US" smtClean="0">
                <a:latin typeface="Arial" charset="0"/>
                <a:cs typeface="Arial" charset="0"/>
              </a:rPr>
              <a:t>	Motor				Weakness /?MS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Sensory				r/o cervical, 	lumbar						spinal stenosis</a:t>
            </a:r>
          </a:p>
          <a:p>
            <a:pPr>
              <a:buFont typeface="Wingdings 2" pitchFamily="18" charset="2"/>
              <a:buNone/>
            </a:pPr>
            <a:r>
              <a:rPr lang="en-US" smtClean="0">
                <a:latin typeface="Arial" charset="0"/>
                <a:cs typeface="Arial" charset="0"/>
              </a:rPr>
              <a:t>	Reflexes				r/o hypo/hyperthyroid</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Gait					r/o MS, NPH, Parkinsn</a:t>
            </a:r>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63490"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PHYSICAL EXAM</a:t>
            </a:r>
            <a:r>
              <a:rPr lang="en-US" smtClean="0">
                <a:latin typeface="Arial" charset="0"/>
                <a:cs typeface="Arial" charset="0"/>
              </a:rPr>
              <a:t>:				</a:t>
            </a:r>
            <a:r>
              <a:rPr lang="en-US" u="sng" smtClean="0">
                <a:latin typeface="Arial" charset="0"/>
                <a:cs typeface="Arial" charset="0"/>
              </a:rPr>
              <a:t>FMS</a:t>
            </a:r>
          </a:p>
          <a:p>
            <a:pPr>
              <a:buFont typeface="Wingdings 2" pitchFamily="18" charset="2"/>
              <a:buNone/>
            </a:pPr>
            <a:r>
              <a:rPr lang="en-US" smtClean="0">
                <a:latin typeface="Arial" charset="0"/>
                <a:cs typeface="Arial" charset="0"/>
              </a:rPr>
              <a:t>Musculo-skeletal:</a:t>
            </a:r>
          </a:p>
          <a:p>
            <a:pPr>
              <a:buFont typeface="Wingdings 2" pitchFamily="18" charset="2"/>
              <a:buNone/>
            </a:pPr>
            <a:r>
              <a:rPr lang="en-US" smtClean="0">
                <a:latin typeface="Arial" charset="0"/>
                <a:cs typeface="Arial" charset="0"/>
              </a:rPr>
              <a:t>	FROM Joints			Check joints for RA/OA</a:t>
            </a:r>
          </a:p>
          <a:p>
            <a:pPr>
              <a:buFont typeface="Wingdings 2" pitchFamily="18" charset="2"/>
              <a:buNone/>
            </a:pPr>
            <a:r>
              <a:rPr lang="en-US" smtClean="0">
                <a:latin typeface="Arial" charset="0"/>
                <a:cs typeface="Arial" charset="0"/>
              </a:rPr>
              <a:t>						Check tenderpoints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Swelling</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Erythema</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Laxity</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8434"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WHAT IS FIBROMYALGIA SYNDROME?</a:t>
            </a:r>
          </a:p>
          <a:p>
            <a:pPr>
              <a:buFont typeface="Wingdings 2" pitchFamily="18" charset="2"/>
              <a:buNone/>
            </a:pPr>
            <a:r>
              <a:rPr lang="en-US" smtClean="0">
                <a:latin typeface="Arial" charset="0"/>
                <a:cs typeface="Arial" charset="0"/>
              </a:rPr>
              <a:t>Is it a musculo-skeletal disorder?</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Is it a mental condition or is it all in their heads?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Is it an inflammatory, rheumatologic problem?</a:t>
            </a: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fontAlgn="auto">
              <a:spcAft>
                <a:spcPts val="0"/>
              </a:spcAft>
              <a:buClr>
                <a:schemeClr val="accent3"/>
              </a:buClr>
              <a:buFont typeface="Wingdings 2"/>
              <a:buNone/>
              <a:defRPr/>
            </a:pPr>
            <a:r>
              <a:rPr lang="en-US" u="sng" dirty="0" smtClean="0">
                <a:latin typeface="Arial" pitchFamily="34" charset="0"/>
                <a:cs typeface="Arial" pitchFamily="34" charset="0"/>
              </a:rPr>
              <a:t>PHYSICAL EXAM</a:t>
            </a:r>
            <a:r>
              <a:rPr lang="en-US" dirty="0" smtClean="0">
                <a:latin typeface="Arial" pitchFamily="34" charset="0"/>
                <a:cs typeface="Arial" pitchFamily="34" charset="0"/>
              </a:rPr>
              <a:t>:				</a:t>
            </a:r>
            <a:r>
              <a:rPr lang="en-US" u="sng" dirty="0" smtClean="0">
                <a:latin typeface="Arial" pitchFamily="34" charset="0"/>
                <a:cs typeface="Arial" pitchFamily="34" charset="0"/>
              </a:rPr>
              <a:t>FMS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Skin: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Abnormal lesions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Face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Trunk</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Extremities</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Rule out infection, lupus, psoriasis→(psoriatic arthritis)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scleroderma, and other skin manifestations of other rheumatologic diseases that could cause FMS like pain.</a:t>
            </a:r>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noChangeArrowheads="1"/>
          </p:cNvSpPr>
          <p:nvPr/>
        </p:nvSpPr>
        <p:spPr bwMode="auto">
          <a:xfrm>
            <a:off x="0" y="533400"/>
            <a:ext cx="4572000" cy="6370638"/>
          </a:xfrm>
          <a:prstGeom prst="rect">
            <a:avLst/>
          </a:prstGeom>
          <a:noFill/>
          <a:ln w="9525">
            <a:noFill/>
            <a:miter lim="800000"/>
            <a:headEnd/>
            <a:tailEnd/>
          </a:ln>
        </p:spPr>
        <p:txBody>
          <a:bodyPr>
            <a:spAutoFit/>
          </a:bodyPr>
          <a:lstStyle/>
          <a:p>
            <a:endParaRPr lang="en-US" sz="2400"/>
          </a:p>
          <a:p>
            <a:r>
              <a:rPr lang="en-US" sz="2400">
                <a:latin typeface="Arial Black" pitchFamily="34" charset="0"/>
              </a:rPr>
              <a:t>Location of FMS tender points:</a:t>
            </a:r>
          </a:p>
          <a:p>
            <a:endParaRPr lang="en-US" sz="2400"/>
          </a:p>
          <a:p>
            <a:endParaRPr lang="en-US" sz="2400"/>
          </a:p>
          <a:p>
            <a:r>
              <a:rPr lang="en-US" sz="2400"/>
              <a:t>Attachment of neck muscles at the base of the skull </a:t>
            </a:r>
          </a:p>
          <a:p>
            <a:r>
              <a:rPr lang="en-US" sz="2400"/>
              <a:t>Midway between neck and shoulder </a:t>
            </a:r>
          </a:p>
          <a:p>
            <a:r>
              <a:rPr lang="en-US" sz="2400"/>
              <a:t>Muscle over upper inner shoulder blade </a:t>
            </a:r>
          </a:p>
          <a:p>
            <a:r>
              <a:rPr lang="en-US" sz="2400"/>
              <a:t>2 cms below side bone at elbow </a:t>
            </a:r>
          </a:p>
          <a:p>
            <a:r>
              <a:rPr lang="en-US" sz="2400"/>
              <a:t>upper outer buttock </a:t>
            </a:r>
          </a:p>
          <a:p>
            <a:r>
              <a:rPr lang="en-US" sz="2400"/>
              <a:t>Hip bone </a:t>
            </a:r>
          </a:p>
          <a:p>
            <a:r>
              <a:rPr lang="en-US" sz="2400"/>
              <a:t>Just above knee on inside </a:t>
            </a:r>
          </a:p>
          <a:p>
            <a:r>
              <a:rPr lang="en-US" sz="2400"/>
              <a:t>Lower neck in front </a:t>
            </a:r>
          </a:p>
          <a:p>
            <a:r>
              <a:rPr lang="en-US" sz="2400"/>
              <a:t>Edge of upper breast bone </a:t>
            </a:r>
          </a:p>
        </p:txBody>
      </p:sp>
      <p:pic>
        <p:nvPicPr>
          <p:cNvPr id="65538" name="Picture 2" descr="C:\Documents and Settings\Owner\My Documents\My Pictures\fibromyalgia tender points.gif"/>
          <p:cNvPicPr>
            <a:picLocks noChangeAspect="1" noChangeArrowheads="1"/>
          </p:cNvPicPr>
          <p:nvPr/>
        </p:nvPicPr>
        <p:blipFill>
          <a:blip r:embed="rId2"/>
          <a:srcRect/>
          <a:stretch>
            <a:fillRect/>
          </a:stretch>
        </p:blipFill>
        <p:spPr bwMode="auto">
          <a:xfrm>
            <a:off x="3962400" y="0"/>
            <a:ext cx="5181600" cy="6858000"/>
          </a:xfrm>
          <a:prstGeom prst="rect">
            <a:avLst/>
          </a:prstGeom>
          <a:noFill/>
          <a:ln w="9525">
            <a:noFill/>
            <a:miter lim="800000"/>
            <a:headEnd/>
            <a:tailEnd/>
          </a:ln>
        </p:spPr>
      </p:pic>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66562"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DEMONSTRATION OF PHYSICAL EXAM WITH EMPHESIS ON FIBROMYALGIA TENDER POINTS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NEED 11 OF 18 POSITIVE TENDER POINT FOR DIAGNOSIS OF FIBROMYANGIA</a:t>
            </a:r>
          </a:p>
        </p:txBody>
      </p:sp>
    </p:spTree>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67586"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FMS affects 2-3% of the general population of the US, 4% of the female population.</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The female to male “treatment seeking” ratio is 9:1</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There is a 3 fold healthcare cost in FMS compared to an average American.</a:t>
            </a:r>
          </a:p>
        </p:txBody>
      </p:sp>
    </p:spTree>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68610"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SO, WHAT’S YOUR DIAGNOSIS SO FAR?</a:t>
            </a:r>
          </a:p>
          <a:p>
            <a:pPr>
              <a:buFont typeface="Wingdings 2" pitchFamily="18" charset="2"/>
              <a:buNone/>
            </a:pPr>
            <a:r>
              <a:rPr lang="en-US" smtClean="0">
                <a:latin typeface="Arial" charset="0"/>
                <a:cs typeface="Arial" charset="0"/>
              </a:rPr>
              <a:t>	1.  Family Hx of Central Sensitization Syndrome and Psychiatric conditions</a:t>
            </a:r>
          </a:p>
          <a:p>
            <a:pPr>
              <a:buFont typeface="Wingdings 2" pitchFamily="18" charset="2"/>
              <a:buNone/>
            </a:pPr>
            <a:r>
              <a:rPr lang="en-US" smtClean="0">
                <a:latin typeface="Arial" charset="0"/>
                <a:cs typeface="Arial" charset="0"/>
              </a:rPr>
              <a:t>	2.  She has an environmental trigger:  MVA with friend killed</a:t>
            </a:r>
          </a:p>
          <a:p>
            <a:pPr>
              <a:buFont typeface="Wingdings 2" pitchFamily="18" charset="2"/>
              <a:buNone/>
            </a:pPr>
            <a:r>
              <a:rPr lang="en-US" smtClean="0">
                <a:latin typeface="Arial" charset="0"/>
                <a:cs typeface="Arial" charset="0"/>
              </a:rPr>
              <a:t>	3.  She has non-restorative sleep</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4.  She has a positive physical exam:  14/18 tender points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MAYBE SHE HAS FIBROMYALGIA !</a:t>
            </a:r>
          </a:p>
        </p:txBody>
      </p:sp>
    </p:spTree>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WHAT ARE YOUR DIFFERENTIAL DIAGNOSES?</a:t>
            </a: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Hormone imbalance:  Hypothyroid, menstrual irregularities, adrenal insufficiency, DM 2</a:t>
            </a: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Infection:  Post infectious fatigue (Mono), Chronic infection, Lyme Disease, HIV</a:t>
            </a:r>
          </a:p>
          <a:p>
            <a:pPr marL="514350" indent="-514350" fontAlgn="auto">
              <a:spcAft>
                <a:spcPts val="0"/>
              </a:spcAft>
              <a:buClr>
                <a:schemeClr val="accent3"/>
              </a:buClr>
              <a:buFont typeface="Wingdings 2"/>
              <a:buAutoNum type="arabicPeriod" startAt="3"/>
              <a:defRPr/>
            </a:pPr>
            <a:r>
              <a:rPr lang="en-US" dirty="0" smtClean="0">
                <a:latin typeface="Arial" pitchFamily="34" charset="0"/>
                <a:cs typeface="Arial" pitchFamily="34" charset="0"/>
              </a:rPr>
              <a:t>Autoimmune D/O:  Lupus, RA, PMR, Irritable Bowel </a:t>
            </a:r>
            <a:r>
              <a:rPr lang="en-US" u="sng" dirty="0" smtClean="0">
                <a:latin typeface="Arial" pitchFamily="34" charset="0"/>
                <a:cs typeface="Arial" pitchFamily="34" charset="0"/>
              </a:rPr>
              <a:t>Disease</a:t>
            </a: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AutoNum type="arabicPeriod" startAt="3"/>
              <a:defRPr/>
            </a:pPr>
            <a:r>
              <a:rPr lang="en-US" dirty="0" smtClean="0">
                <a:latin typeface="Arial" pitchFamily="34" charset="0"/>
                <a:cs typeface="Arial" pitchFamily="34" charset="0"/>
              </a:rPr>
              <a:t>Neurologic:  Myasthenia Gravis, Multiple Sclerosis</a:t>
            </a:r>
          </a:p>
          <a:p>
            <a:pPr marL="514350" indent="-514350" fontAlgn="auto">
              <a:spcAft>
                <a:spcPts val="0"/>
              </a:spcAft>
              <a:buClr>
                <a:schemeClr val="accent3"/>
              </a:buClr>
              <a:buFont typeface="Wingdings 2"/>
              <a:buAutoNum type="arabicPeriod" startAt="3"/>
              <a:defRPr/>
            </a:pPr>
            <a:r>
              <a:rPr lang="en-US" dirty="0" smtClean="0">
                <a:latin typeface="Arial" pitchFamily="34" charset="0"/>
                <a:cs typeface="Arial" pitchFamily="34" charset="0"/>
              </a:rPr>
              <a:t>Psychiatric Illnesses:  Bipolar D/O, Substance abuse, eating d/o with malnutrition</a:t>
            </a:r>
          </a:p>
          <a:p>
            <a:pPr marL="514350" indent="-514350" fontAlgn="auto">
              <a:spcAft>
                <a:spcPts val="0"/>
              </a:spcAft>
              <a:buClr>
                <a:schemeClr val="accent3"/>
              </a:buClr>
              <a:buFont typeface="Wingdings 2"/>
              <a:buAutoNum type="arabicPeriod" startAt="3"/>
              <a:defRPr/>
            </a:pPr>
            <a:r>
              <a:rPr lang="en-US" dirty="0" smtClean="0">
                <a:latin typeface="Arial" pitchFamily="34" charset="0"/>
                <a:cs typeface="Arial" pitchFamily="34" charset="0"/>
              </a:rPr>
              <a:t>Malignancies</a:t>
            </a:r>
          </a:p>
          <a:p>
            <a:pPr marL="514350" indent="-514350" fontAlgn="auto">
              <a:spcAft>
                <a:spcPts val="0"/>
              </a:spcAft>
              <a:buClr>
                <a:schemeClr val="accent3"/>
              </a:buClr>
              <a:buFont typeface="Wingdings 2"/>
              <a:buAutoNum type="arabicPeriod" startAt="3"/>
              <a:defRPr/>
            </a:pPr>
            <a:r>
              <a:rPr lang="en-US" dirty="0" smtClean="0">
                <a:latin typeface="Arial" pitchFamily="34" charset="0"/>
                <a:cs typeface="Arial" pitchFamily="34" charset="0"/>
              </a:rPr>
              <a:t>Hypercalcemia  (groans, stones, or bones)</a:t>
            </a:r>
          </a:p>
        </p:txBody>
      </p:sp>
    </p:spTree>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70658"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What diagnostic test do you need base on your DIAGNOSIS and DIFFERENTIAL DIAGNOSIS?</a:t>
            </a:r>
          </a:p>
          <a:p>
            <a:pPr>
              <a:buFont typeface="Wingdings 2" pitchFamily="18" charset="2"/>
              <a:buNone/>
            </a:pPr>
            <a:endParaRPr lang="en-US" smtClean="0"/>
          </a:p>
          <a:p>
            <a:pPr>
              <a:buFont typeface="Wingdings 2" pitchFamily="18" charset="2"/>
              <a:buNone/>
            </a:pPr>
            <a:r>
              <a:rPr lang="en-US" smtClean="0"/>
              <a:t>Remember, FMS is a SYNDROME, a diagnosis of EXCLUSION.</a:t>
            </a:r>
          </a:p>
        </p:txBody>
      </p:sp>
    </p:spTree>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fontAlgn="auto">
              <a:spcAft>
                <a:spcPts val="0"/>
              </a:spcAft>
              <a:buClr>
                <a:schemeClr val="accent3"/>
              </a:buClr>
              <a:buFont typeface="Wingdings 2"/>
              <a:buNone/>
              <a:defRPr/>
            </a:pPr>
            <a:r>
              <a:rPr lang="en-US" u="sng" dirty="0" smtClean="0">
                <a:latin typeface="Arial" pitchFamily="34" charset="0"/>
                <a:cs typeface="Arial" pitchFamily="34" charset="0"/>
              </a:rPr>
              <a:t>DIAG. TESTS</a:t>
            </a:r>
            <a:r>
              <a:rPr lang="en-US" dirty="0" smtClean="0">
                <a:latin typeface="Arial" pitchFamily="34" charset="0"/>
                <a:cs typeface="Arial" pitchFamily="34" charset="0"/>
              </a:rPr>
              <a:t>	</a:t>
            </a:r>
            <a:r>
              <a:rPr lang="en-US" u="sng" dirty="0" smtClean="0">
                <a:latin typeface="Arial" pitchFamily="34" charset="0"/>
                <a:cs typeface="Arial" pitchFamily="34" charset="0"/>
              </a:rPr>
              <a:t>RULING OUT</a:t>
            </a:r>
          </a:p>
          <a:p>
            <a:pPr marL="274320" indent="-274320" fontAlgn="auto">
              <a:spcAft>
                <a:spcPts val="0"/>
              </a:spcAft>
              <a:buClr>
                <a:schemeClr val="accent3"/>
              </a:buClr>
              <a:buFont typeface="Wingdings 2"/>
              <a:buNone/>
              <a:defRPr/>
            </a:pPr>
            <a:endParaRPr lang="en-US" u="sng"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U/A			Kidney dz, DM, Infection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CBC			Infection, anemia, ↓Fe, Cancer</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Pregnancy</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Chem Pro		DM, Lyte Imbal., Hypercalcemia,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ANA			Lupus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ESR			Polymyalgia Rheumatica (PMR)</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RF			Rheumatoid Arthritis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CRP			Inflammation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TSH			Hypothyroidism</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CPK			Polymyositis, Muscle Damage </a:t>
            </a:r>
            <a:endParaRPr lang="en-US" dirty="0">
              <a:latin typeface="Arial" pitchFamily="34" charset="0"/>
              <a:cs typeface="Arial" pitchFamily="34" charset="0"/>
            </a:endParaRPr>
          </a:p>
        </p:txBody>
      </p:sp>
    </p:spTree>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72706" name="Content Placeholder 2"/>
          <p:cNvSpPr>
            <a:spLocks noGrp="1"/>
          </p:cNvSpPr>
          <p:nvPr>
            <p:ph idx="1"/>
          </p:nvPr>
        </p:nvSpPr>
        <p:spPr>
          <a:xfrm>
            <a:off x="457200" y="914400"/>
            <a:ext cx="8229600" cy="5410200"/>
          </a:xfrm>
        </p:spPr>
        <p:txBody>
          <a:bodyPr/>
          <a:lstStyle/>
          <a:p>
            <a:pPr>
              <a:buFont typeface="Wingdings 2" pitchFamily="18" charset="2"/>
              <a:buNone/>
            </a:pPr>
            <a:r>
              <a:rPr lang="en-US" b="1" u="sng" smtClean="0">
                <a:latin typeface="Arial" charset="0"/>
                <a:cs typeface="Arial" charset="0"/>
              </a:rPr>
              <a:t>A</a:t>
            </a:r>
            <a:r>
              <a:rPr lang="en-US" u="sng" smtClean="0">
                <a:latin typeface="Arial" charset="0"/>
                <a:cs typeface="Arial" charset="0"/>
              </a:rPr>
              <a:t> - ASSESSMENT</a:t>
            </a:r>
          </a:p>
          <a:p>
            <a:pPr>
              <a:buFont typeface="Wingdings 2" pitchFamily="18" charset="2"/>
              <a:buNone/>
            </a:pPr>
            <a:r>
              <a:rPr lang="en-US" smtClean="0">
                <a:latin typeface="Arial" charset="0"/>
                <a:cs typeface="Arial" charset="0"/>
              </a:rPr>
              <a:t>Diagnosis:  FIBROMYALGIA  - Has become the #1 				pain syndrome in the US.</a:t>
            </a:r>
          </a:p>
          <a:p>
            <a:pPr>
              <a:buFont typeface="Wingdings 2" pitchFamily="18" charset="2"/>
              <a:buNone/>
            </a:pPr>
            <a:r>
              <a:rPr lang="en-US" smtClean="0">
                <a:latin typeface="Arial" charset="0"/>
                <a:cs typeface="Arial" charset="0"/>
              </a:rPr>
              <a:t>			GAD</a:t>
            </a:r>
          </a:p>
          <a:p>
            <a:pPr>
              <a:buFont typeface="Wingdings 2" pitchFamily="18" charset="2"/>
              <a:buNone/>
            </a:pPr>
            <a:r>
              <a:rPr lang="en-US" smtClean="0">
                <a:latin typeface="Arial" charset="0"/>
                <a:cs typeface="Arial" charset="0"/>
              </a:rPr>
              <a:t>			Depression</a:t>
            </a:r>
          </a:p>
          <a:p>
            <a:pPr>
              <a:buFont typeface="Wingdings 2" pitchFamily="18" charset="2"/>
              <a:buNone/>
            </a:pPr>
            <a:r>
              <a:rPr lang="en-US" smtClean="0">
                <a:latin typeface="Arial" charset="0"/>
                <a:cs typeface="Arial" charset="0"/>
              </a:rPr>
              <a:t>			Insomnia</a:t>
            </a:r>
          </a:p>
          <a:p>
            <a:pPr>
              <a:buFont typeface="Wingdings 2" pitchFamily="18" charset="2"/>
              <a:buNone/>
            </a:pPr>
            <a:r>
              <a:rPr lang="en-US" smtClean="0">
                <a:latin typeface="Arial" charset="0"/>
                <a:cs typeface="Arial" charset="0"/>
              </a:rPr>
              <a:t>			h/o neck/back injury</a:t>
            </a:r>
          </a:p>
          <a:p>
            <a:pPr>
              <a:buFont typeface="Wingdings 2" pitchFamily="18" charset="2"/>
              <a:buNone/>
            </a:pPr>
            <a:r>
              <a:rPr lang="en-US" smtClean="0">
                <a:latin typeface="Arial" charset="0"/>
                <a:cs typeface="Arial" charset="0"/>
              </a:rPr>
              <a:t>				(ALL CONTRIBUTORY)</a:t>
            </a:r>
          </a:p>
          <a:p>
            <a:pPr>
              <a:buFont typeface="Wingdings 2" pitchFamily="18" charset="2"/>
              <a:buNone/>
            </a:pPr>
            <a:r>
              <a:rPr lang="en-US" smtClean="0">
                <a:latin typeface="Arial" charset="0"/>
                <a:cs typeface="Arial" charset="0"/>
              </a:rPr>
              <a:t>			Obesity</a:t>
            </a:r>
          </a:p>
          <a:p>
            <a:pPr>
              <a:buFont typeface="Wingdings 2" pitchFamily="18" charset="2"/>
              <a:buNone/>
            </a:pPr>
            <a:r>
              <a:rPr lang="en-US" smtClean="0">
                <a:latin typeface="Arial" charset="0"/>
                <a:cs typeface="Arial" charset="0"/>
              </a:rPr>
              <a:t>			Tobacco abuse</a:t>
            </a:r>
          </a:p>
          <a:p>
            <a:pPr lvl="1">
              <a:buFont typeface="Wingdings 2" pitchFamily="18" charset="2"/>
              <a:buNone/>
            </a:pPr>
            <a:endParaRPr lang="en-US" smtClean="0">
              <a:latin typeface="Arial" charset="0"/>
              <a:cs typeface="Arial" charset="0"/>
            </a:endParaRPr>
          </a:p>
          <a:p>
            <a:pPr lvl="1">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73730" name="Content Placeholder 2"/>
          <p:cNvSpPr>
            <a:spLocks noGrp="1"/>
          </p:cNvSpPr>
          <p:nvPr>
            <p:ph idx="1"/>
          </p:nvPr>
        </p:nvSpPr>
        <p:spPr>
          <a:xfrm>
            <a:off x="457200" y="914400"/>
            <a:ext cx="8229600" cy="5410200"/>
          </a:xfrm>
        </p:spPr>
        <p:txBody>
          <a:bodyPr/>
          <a:lstStyle/>
          <a:p>
            <a:pPr>
              <a:buFont typeface="Wingdings 2" pitchFamily="18" charset="2"/>
              <a:buNone/>
            </a:pPr>
            <a:r>
              <a:rPr lang="en-US" b="1" smtClean="0">
                <a:latin typeface="Arial" charset="0"/>
                <a:cs typeface="Arial" charset="0"/>
              </a:rPr>
              <a:t>P – </a:t>
            </a:r>
            <a:r>
              <a:rPr lang="en-US" u="sng" smtClean="0">
                <a:latin typeface="Arial" charset="0"/>
                <a:cs typeface="Arial" charset="0"/>
              </a:rPr>
              <a:t>PLAN</a:t>
            </a:r>
          </a:p>
          <a:p>
            <a:pPr>
              <a:buFont typeface="Wingdings 2" pitchFamily="18" charset="2"/>
              <a:buNone/>
            </a:pPr>
            <a:endParaRPr lang="en-US" u="sng" smtClean="0">
              <a:latin typeface="Arial" charset="0"/>
              <a:cs typeface="Arial" charset="0"/>
            </a:endParaRPr>
          </a:p>
          <a:p>
            <a:pPr>
              <a:buFont typeface="Wingdings 2" pitchFamily="18" charset="2"/>
              <a:buNone/>
            </a:pPr>
            <a:r>
              <a:rPr lang="en-US" smtClean="0">
                <a:latin typeface="Arial" charset="0"/>
                <a:cs typeface="Arial" charset="0"/>
              </a:rPr>
              <a:t>3 Major Goals in the treatment of Fibromyalgia</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What are the 3 things you need to address and treat in anyone with any chronic pain?</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9458" name="Content Placeholder 2"/>
          <p:cNvSpPr>
            <a:spLocks noGrp="1"/>
          </p:cNvSpPr>
          <p:nvPr>
            <p:ph idx="1"/>
          </p:nvPr>
        </p:nvSpPr>
        <p:spPr>
          <a:xfrm>
            <a:off x="457200" y="914400"/>
            <a:ext cx="8229600" cy="5410200"/>
          </a:xfrm>
        </p:spPr>
        <p:txBody>
          <a:bodyPr/>
          <a:lstStyle/>
          <a:p>
            <a:pPr>
              <a:buFont typeface="Wingdings 2" pitchFamily="18" charset="2"/>
              <a:buNone/>
            </a:pPr>
            <a:r>
              <a:rPr lang="en-US" u="sng" smtClean="0">
                <a:latin typeface="Arial" charset="0"/>
                <a:cs typeface="Arial" charset="0"/>
              </a:rPr>
              <a:t>WHAT IS FIBROMYALGIA SYNDROME?</a:t>
            </a:r>
          </a:p>
          <a:p>
            <a:pPr>
              <a:buFont typeface="Wingdings 2" pitchFamily="18" charset="2"/>
              <a:buNone/>
            </a:pPr>
            <a:r>
              <a:rPr lang="en-US" smtClean="0">
                <a:latin typeface="Arial" charset="0"/>
                <a:cs typeface="Arial" charset="0"/>
              </a:rPr>
              <a:t>Is it a musculo-skeletal disorder?</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Is it a mental condition or is it all in their heads?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Is it an inflammatory, rheumatologic problem?</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Is it an illness of the central nervous system?</a:t>
            </a:r>
          </a:p>
        </p:txBody>
      </p:sp>
    </p:spTree>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74754" name="Content Placeholder 2"/>
          <p:cNvSpPr>
            <a:spLocks noGrp="1"/>
          </p:cNvSpPr>
          <p:nvPr>
            <p:ph idx="1"/>
          </p:nvPr>
        </p:nvSpPr>
        <p:spPr>
          <a:xfrm>
            <a:off x="457200" y="914400"/>
            <a:ext cx="8229600" cy="5410200"/>
          </a:xfrm>
        </p:spPr>
        <p:txBody>
          <a:bodyPr/>
          <a:lstStyle/>
          <a:p>
            <a:pPr>
              <a:buFont typeface="Wingdings 2" pitchFamily="18" charset="2"/>
              <a:buNone/>
            </a:pPr>
            <a:r>
              <a:rPr lang="en-US" b="1" smtClean="0">
                <a:latin typeface="Arial" charset="0"/>
                <a:cs typeface="Arial" charset="0"/>
              </a:rPr>
              <a:t>P – </a:t>
            </a:r>
            <a:r>
              <a:rPr lang="en-US" u="sng" smtClean="0">
                <a:latin typeface="Arial" charset="0"/>
                <a:cs typeface="Arial" charset="0"/>
              </a:rPr>
              <a:t>PLAN</a:t>
            </a:r>
          </a:p>
          <a:p>
            <a:pPr>
              <a:buFont typeface="Wingdings 2" pitchFamily="18" charset="2"/>
              <a:buNone/>
            </a:pPr>
            <a:endParaRPr lang="en-US" u="sng" smtClean="0">
              <a:latin typeface="Arial" charset="0"/>
              <a:cs typeface="Arial" charset="0"/>
            </a:endParaRPr>
          </a:p>
          <a:p>
            <a:pPr>
              <a:buFont typeface="Wingdings 2" pitchFamily="18" charset="2"/>
              <a:buNone/>
            </a:pPr>
            <a:r>
              <a:rPr lang="en-US" smtClean="0">
                <a:latin typeface="Arial" charset="0"/>
                <a:cs typeface="Arial" charset="0"/>
              </a:rPr>
              <a:t>3 Major Goals in the treatment of Fibromyalgia</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What are the 3 things you need to address and treat in anyone with any chronic pain?</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t>				A.  TREAT PAIN</a:t>
            </a:r>
          </a:p>
          <a:p>
            <a:pPr>
              <a:buFont typeface="Wingdings 2" pitchFamily="18" charset="2"/>
              <a:buNone/>
            </a:pPr>
            <a:r>
              <a:rPr lang="en-US" smtClean="0"/>
              <a:t>									</a:t>
            </a:r>
          </a:p>
        </p:txBody>
      </p:sp>
    </p:spTree>
  </p:cSld>
  <p:clrMapOvr>
    <a:masterClrMapping/>
  </p:clrMapOvr>
  <p:transition spd="med"/>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75778" name="Content Placeholder 2"/>
          <p:cNvSpPr>
            <a:spLocks noGrp="1"/>
          </p:cNvSpPr>
          <p:nvPr>
            <p:ph idx="1"/>
          </p:nvPr>
        </p:nvSpPr>
        <p:spPr>
          <a:xfrm>
            <a:off x="457200" y="914400"/>
            <a:ext cx="8229600" cy="5410200"/>
          </a:xfrm>
        </p:spPr>
        <p:txBody>
          <a:bodyPr/>
          <a:lstStyle/>
          <a:p>
            <a:pPr>
              <a:buFont typeface="Wingdings 2" pitchFamily="18" charset="2"/>
              <a:buNone/>
            </a:pPr>
            <a:r>
              <a:rPr lang="en-US" b="1" smtClean="0">
                <a:latin typeface="Arial" charset="0"/>
                <a:cs typeface="Arial" charset="0"/>
              </a:rPr>
              <a:t>P – </a:t>
            </a:r>
            <a:r>
              <a:rPr lang="en-US" u="sng" smtClean="0">
                <a:latin typeface="Arial" charset="0"/>
                <a:cs typeface="Arial" charset="0"/>
              </a:rPr>
              <a:t>PLAN</a:t>
            </a:r>
          </a:p>
          <a:p>
            <a:pPr>
              <a:buFont typeface="Wingdings 2" pitchFamily="18" charset="2"/>
              <a:buNone/>
            </a:pPr>
            <a:endParaRPr lang="en-US" u="sng" smtClean="0">
              <a:latin typeface="Arial" charset="0"/>
              <a:cs typeface="Arial" charset="0"/>
            </a:endParaRPr>
          </a:p>
          <a:p>
            <a:pPr>
              <a:buFont typeface="Wingdings 2" pitchFamily="18" charset="2"/>
              <a:buNone/>
            </a:pPr>
            <a:r>
              <a:rPr lang="en-US" smtClean="0">
                <a:latin typeface="Arial" charset="0"/>
                <a:cs typeface="Arial" charset="0"/>
              </a:rPr>
              <a:t>3 Major Goals in the treatment of Fibromyalgia</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What are the 3 things you need to address and treat in anyone with any chronic pain?</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t>				A.  TREAT PAIN</a:t>
            </a:r>
          </a:p>
          <a:p>
            <a:pPr>
              <a:buFont typeface="Wingdings 2" pitchFamily="18" charset="2"/>
              <a:buNone/>
            </a:pPr>
            <a:r>
              <a:rPr lang="en-US" smtClean="0"/>
              <a:t>				B.  TREAT DEPRESSION</a:t>
            </a:r>
          </a:p>
          <a:p>
            <a:pPr>
              <a:buFont typeface="Wingdings 2" pitchFamily="18" charset="2"/>
              <a:buNone/>
            </a:pPr>
            <a:r>
              <a:rPr lang="en-US" smtClean="0"/>
              <a:t>				</a:t>
            </a: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76802" name="Content Placeholder 2"/>
          <p:cNvSpPr>
            <a:spLocks noGrp="1"/>
          </p:cNvSpPr>
          <p:nvPr>
            <p:ph idx="1"/>
          </p:nvPr>
        </p:nvSpPr>
        <p:spPr>
          <a:xfrm>
            <a:off x="457200" y="914400"/>
            <a:ext cx="8229600" cy="5410200"/>
          </a:xfrm>
        </p:spPr>
        <p:txBody>
          <a:bodyPr/>
          <a:lstStyle/>
          <a:p>
            <a:pPr>
              <a:buFont typeface="Wingdings 2" pitchFamily="18" charset="2"/>
              <a:buNone/>
            </a:pPr>
            <a:r>
              <a:rPr lang="en-US" b="1" smtClean="0">
                <a:latin typeface="Arial" charset="0"/>
                <a:cs typeface="Arial" charset="0"/>
              </a:rPr>
              <a:t>P – </a:t>
            </a:r>
            <a:r>
              <a:rPr lang="en-US" u="sng" smtClean="0">
                <a:latin typeface="Arial" charset="0"/>
                <a:cs typeface="Arial" charset="0"/>
              </a:rPr>
              <a:t>PLAN</a:t>
            </a:r>
          </a:p>
          <a:p>
            <a:pPr>
              <a:buFont typeface="Wingdings 2" pitchFamily="18" charset="2"/>
              <a:buNone/>
            </a:pPr>
            <a:endParaRPr lang="en-US" u="sng" smtClean="0">
              <a:latin typeface="Arial" charset="0"/>
              <a:cs typeface="Arial" charset="0"/>
            </a:endParaRPr>
          </a:p>
          <a:p>
            <a:pPr>
              <a:buFont typeface="Wingdings 2" pitchFamily="18" charset="2"/>
              <a:buNone/>
            </a:pPr>
            <a:r>
              <a:rPr lang="en-US" smtClean="0">
                <a:latin typeface="Arial" charset="0"/>
                <a:cs typeface="Arial" charset="0"/>
              </a:rPr>
              <a:t>3 Major Goals in the treatment of Fibromyalgia</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What are the 3 things you need to address and treat in anyone with any chronic pain?</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t>				A.  TREAT PAIN</a:t>
            </a:r>
          </a:p>
          <a:p>
            <a:pPr>
              <a:buFont typeface="Wingdings 2" pitchFamily="18" charset="2"/>
              <a:buNone/>
            </a:pPr>
            <a:r>
              <a:rPr lang="en-US" smtClean="0"/>
              <a:t>				B.  TREAT DEPRESSION</a:t>
            </a:r>
          </a:p>
          <a:p>
            <a:pPr>
              <a:buFont typeface="Wingdings 2" pitchFamily="18" charset="2"/>
              <a:buNone/>
            </a:pPr>
            <a:r>
              <a:rPr lang="en-US" smtClean="0"/>
              <a:t>				C.  TREAT INSOMNIA</a:t>
            </a: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fontAlgn="auto">
              <a:spcAft>
                <a:spcPts val="0"/>
              </a:spcAft>
              <a:buClr>
                <a:schemeClr val="accent3"/>
              </a:buClr>
              <a:buFont typeface="Wingdings 2"/>
              <a:buNone/>
              <a:defRPr/>
            </a:pPr>
            <a:r>
              <a:rPr lang="en-US" b="1" dirty="0" smtClean="0">
                <a:latin typeface="Arial" pitchFamily="34" charset="0"/>
                <a:cs typeface="Arial" pitchFamily="34" charset="0"/>
              </a:rPr>
              <a:t>P – </a:t>
            </a:r>
            <a:r>
              <a:rPr lang="en-US" u="sng" dirty="0" smtClean="0">
                <a:latin typeface="Arial" pitchFamily="34" charset="0"/>
                <a:cs typeface="Arial" pitchFamily="34" charset="0"/>
              </a:rPr>
              <a:t>PLAN</a:t>
            </a:r>
          </a:p>
          <a:p>
            <a:pPr marL="274320" indent="-274320" fontAlgn="auto">
              <a:spcAft>
                <a:spcPts val="0"/>
              </a:spcAft>
              <a:buClr>
                <a:schemeClr val="accent3"/>
              </a:buClr>
              <a:buFont typeface="Wingdings 2"/>
              <a:buNone/>
              <a:defRPr/>
            </a:pPr>
            <a:endParaRPr lang="en-US" u="sng"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b="1" u="sng" dirty="0" smtClean="0">
                <a:latin typeface="Arial" pitchFamily="34" charset="0"/>
                <a:cs typeface="Arial" pitchFamily="34" charset="0"/>
              </a:rPr>
              <a:t>THE TREATMENTOF FIBROMYALGIA INVOLVES</a:t>
            </a:r>
            <a:r>
              <a:rPr lang="en-US" dirty="0" smtClean="0">
                <a:latin typeface="Arial" pitchFamily="34" charset="0"/>
                <a:cs typeface="Arial" pitchFamily="34" charset="0"/>
              </a:rPr>
              <a:t>:</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B.  Treating Anxiety and Depression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C.  Improve Sleep Architecture</a:t>
            </a:r>
            <a:endParaRPr lang="en-US" dirty="0">
              <a:latin typeface="Arial" pitchFamily="34" charset="0"/>
              <a:cs typeface="Arial" pitchFamily="34" charset="0"/>
            </a:endParaRPr>
          </a:p>
        </p:txBody>
      </p:sp>
    </p:spTree>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fontAlgn="auto">
              <a:spcAft>
                <a:spcPts val="0"/>
              </a:spcAft>
              <a:buClr>
                <a:schemeClr val="accent3"/>
              </a:buClr>
              <a:buFont typeface="Wingdings 2"/>
              <a:buNone/>
              <a:defRPr/>
            </a:pPr>
            <a:r>
              <a:rPr lang="en-US" b="1" dirty="0" smtClean="0">
                <a:latin typeface="Arial" pitchFamily="34" charset="0"/>
                <a:cs typeface="Arial" pitchFamily="34" charset="0"/>
              </a:rPr>
              <a:t>P – </a:t>
            </a:r>
            <a:r>
              <a:rPr lang="en-US" u="sng" dirty="0" smtClean="0">
                <a:latin typeface="Arial" pitchFamily="34" charset="0"/>
                <a:cs typeface="Arial" pitchFamily="34" charset="0"/>
              </a:rPr>
              <a:t>PLAN</a:t>
            </a:r>
          </a:p>
          <a:p>
            <a:pPr marL="274320" indent="-274320" fontAlgn="auto">
              <a:spcAft>
                <a:spcPts val="0"/>
              </a:spcAft>
              <a:buClr>
                <a:schemeClr val="accent3"/>
              </a:buClr>
              <a:buFont typeface="Wingdings 2"/>
              <a:buNone/>
              <a:defRPr/>
            </a:pPr>
            <a:endParaRPr lang="en-US" u="sng"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b="1" u="sng" dirty="0" smtClean="0">
                <a:latin typeface="Arial" pitchFamily="34" charset="0"/>
                <a:cs typeface="Arial" pitchFamily="34" charset="0"/>
              </a:rPr>
              <a:t>THE TREATMENTOF FIBROMYALGIA INVOLVES</a:t>
            </a:r>
            <a:r>
              <a:rPr lang="en-US" dirty="0" smtClean="0">
                <a:latin typeface="Arial" pitchFamily="34" charset="0"/>
                <a:cs typeface="Arial" pitchFamily="34" charset="0"/>
              </a:rPr>
              <a:t>:</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b="1" i="1" u="sng" dirty="0" smtClean="0">
                <a:latin typeface="Arial" pitchFamily="34" charset="0"/>
                <a:cs typeface="Arial" pitchFamily="34" charset="0"/>
              </a:rPr>
              <a:t>A.  Treating Fibromyalgia Pain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B.  Treating Anxiety and Depression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C.  Improve Sleep Architecture</a:t>
            </a:r>
            <a:endParaRPr lang="en-US" dirty="0">
              <a:latin typeface="Arial" pitchFamily="34" charset="0"/>
              <a:cs typeface="Arial" pitchFamily="34" charset="0"/>
            </a:endParaRPr>
          </a:p>
        </p:txBody>
      </p:sp>
    </p:spTree>
  </p:cSld>
  <p:clrMapOvr>
    <a:masterClrMapping/>
  </p:clrMapOvr>
  <p:transition spd="med"/>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lnSpcReduction="10000"/>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Do you treat all pain the same?</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Chest wall pain	-	NSAIDs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Rib fracture		-	Narcotics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Gout			-	Steroids, NSAIDs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Migraine			-	Triptans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Post-op pain		-	Narcotics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DPN/PHN		-	Antiepil., SNRIs,TCAs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Or, you can shoot a fly with a shotgun and give them Lortab.  NP’s are more sophisticated that that.</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(5 min. to prescribe narcotics, 30 min. to explain and treat without narcotics.)</a:t>
            </a:r>
            <a:endParaRPr lang="en-US" dirty="0">
              <a:latin typeface="Arial" pitchFamily="34" charset="0"/>
              <a:cs typeface="Arial" pitchFamily="34" charset="0"/>
            </a:endParaRPr>
          </a:p>
        </p:txBody>
      </p:sp>
    </p:spTree>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80898" name="Content Placeholder 2"/>
          <p:cNvSpPr>
            <a:spLocks noGrp="1"/>
          </p:cNvSpPr>
          <p:nvPr>
            <p:ph idx="1"/>
          </p:nvPr>
        </p:nvSpPr>
        <p:spPr>
          <a:xfrm>
            <a:off x="457200" y="914400"/>
            <a:ext cx="8229600" cy="5410200"/>
          </a:xfrm>
        </p:spPr>
        <p:txBody>
          <a:bodyPr/>
          <a:lstStyle/>
          <a:p>
            <a:pPr marL="514350" indent="-514350">
              <a:buFont typeface="Wingdings 2" pitchFamily="18" charset="2"/>
              <a:buNone/>
            </a:pPr>
            <a:r>
              <a:rPr lang="en-US" smtClean="0">
                <a:latin typeface="Arial" charset="0"/>
                <a:cs typeface="Arial" charset="0"/>
              </a:rPr>
              <a:t>3 TYPES OF PAIN</a:t>
            </a:r>
          </a:p>
          <a:p>
            <a:pPr marL="514350" indent="-514350">
              <a:buFont typeface="Wingdings 2" pitchFamily="18" charset="2"/>
              <a:buNone/>
            </a:pPr>
            <a:r>
              <a:rPr lang="en-US" smtClean="0">
                <a:latin typeface="Arial" charset="0"/>
                <a:cs typeface="Arial" charset="0"/>
              </a:rPr>
              <a:t>		1.  Peripheral  Pain (Nociceptive):</a:t>
            </a:r>
          </a:p>
          <a:p>
            <a:pPr marL="514350" indent="-514350">
              <a:buFont typeface="Wingdings 2" pitchFamily="18" charset="2"/>
              <a:buNone/>
            </a:pPr>
            <a:r>
              <a:rPr lang="en-US" smtClean="0">
                <a:latin typeface="Arial" charset="0"/>
                <a:cs typeface="Arial" charset="0"/>
              </a:rPr>
              <a:t>			Rib Fx, OA/RA, Gout, Trauma, Post-op</a:t>
            </a:r>
          </a:p>
          <a:p>
            <a:pPr marL="514350" indent="-514350">
              <a:buFont typeface="Wingdings 2" pitchFamily="18" charset="2"/>
              <a:buNone/>
            </a:pPr>
            <a:r>
              <a:rPr lang="en-US" smtClean="0">
                <a:latin typeface="Arial" charset="0"/>
                <a:cs typeface="Arial" charset="0"/>
              </a:rPr>
              <a:t>		2.  Neuropathic (Damaged/entrapped nerves):</a:t>
            </a:r>
          </a:p>
          <a:p>
            <a:pPr marL="514350" indent="-514350">
              <a:buFont typeface="Wingdings 2" pitchFamily="18" charset="2"/>
              <a:buNone/>
            </a:pPr>
            <a:r>
              <a:rPr lang="en-US" smtClean="0">
                <a:latin typeface="Arial" charset="0"/>
                <a:cs typeface="Arial" charset="0"/>
              </a:rPr>
              <a:t>			DPN, PHN</a:t>
            </a:r>
          </a:p>
          <a:p>
            <a:pPr marL="514350" indent="-514350">
              <a:buFont typeface="Wingdings 2" pitchFamily="18" charset="2"/>
              <a:buNone/>
            </a:pPr>
            <a:r>
              <a:rPr lang="en-US" smtClean="0">
                <a:latin typeface="Arial" charset="0"/>
                <a:cs typeface="Arial" charset="0"/>
              </a:rPr>
              <a:t>		3.  Central Pain (Non-Nociceptive):</a:t>
            </a:r>
          </a:p>
          <a:p>
            <a:pPr marL="514350" indent="-514350">
              <a:buFont typeface="Wingdings 2" pitchFamily="18" charset="2"/>
              <a:buNone/>
            </a:pPr>
            <a:r>
              <a:rPr lang="en-US" smtClean="0">
                <a:latin typeface="Arial" charset="0"/>
                <a:cs typeface="Arial" charset="0"/>
              </a:rPr>
              <a:t>			FMS, IBS, Ch. Pelvic Pain, other CSS’s</a:t>
            </a:r>
          </a:p>
          <a:p>
            <a:pPr marL="514350" indent="-514350">
              <a:buFont typeface="Wingdings 2" pitchFamily="18" charset="2"/>
              <a:buNone/>
            </a:pPr>
            <a:endParaRPr lang="en-US" smtClean="0">
              <a:latin typeface="Arial" charset="0"/>
              <a:cs typeface="Arial" charset="0"/>
            </a:endParaRPr>
          </a:p>
          <a:p>
            <a:pPr marL="514350" indent="-514350">
              <a:buFont typeface="Wingdings 2" pitchFamily="18" charset="2"/>
              <a:buNone/>
            </a:pPr>
            <a:r>
              <a:rPr lang="en-US" smtClean="0">
                <a:latin typeface="Arial" charset="0"/>
                <a:cs typeface="Arial" charset="0"/>
              </a:rPr>
              <a:t>Can someone with RA, DPN, and drop a brick on their foot AND have Fibromyalgia at the same time?</a:t>
            </a:r>
          </a:p>
        </p:txBody>
      </p:sp>
    </p:spTree>
  </p:cSld>
  <p:clrMapOvr>
    <a:masterClrMapping/>
  </p:clrMapOvr>
  <p:transition spd="med"/>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Because we now know more about the pathophysiology of Fibromyalgia pain, we will target our approach:</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1.  Target ASCENDING pain pathways</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2.  Target inhibitory, DESCENDING pathways</a:t>
            </a:r>
            <a:endParaRPr lang="en-US" dirty="0">
              <a:latin typeface="Arial" pitchFamily="34" charset="0"/>
              <a:cs typeface="Arial" pitchFamily="34" charset="0"/>
            </a:endParaRPr>
          </a:p>
        </p:txBody>
      </p:sp>
    </p:spTree>
  </p:cSld>
  <p:clrMapOvr>
    <a:masterClrMapping/>
  </p:clrMapOvr>
  <p:transition spd="med"/>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p Arrow 1"/>
          <p:cNvSpPr/>
          <p:nvPr/>
        </p:nvSpPr>
        <p:spPr>
          <a:xfrm>
            <a:off x="0" y="1066800"/>
            <a:ext cx="865188" cy="2133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Down Arrow 2"/>
          <p:cNvSpPr/>
          <p:nvPr/>
        </p:nvSpPr>
        <p:spPr>
          <a:xfrm>
            <a:off x="8077200" y="4191000"/>
            <a:ext cx="838200" cy="1905000"/>
          </a:xfrm>
          <a:prstGeom prst="downArrow">
            <a:avLst>
              <a:gd name="adj1" fmla="val 50000"/>
              <a:gd name="adj2" fmla="val 4896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2947" name="TextBox 5"/>
          <p:cNvSpPr txBox="1">
            <a:spLocks noChangeArrowheads="1"/>
          </p:cNvSpPr>
          <p:nvPr/>
        </p:nvSpPr>
        <p:spPr bwMode="auto">
          <a:xfrm>
            <a:off x="838200" y="762000"/>
            <a:ext cx="7391400" cy="6186488"/>
          </a:xfrm>
          <a:prstGeom prst="rect">
            <a:avLst/>
          </a:prstGeom>
          <a:noFill/>
          <a:ln w="9525">
            <a:noFill/>
            <a:miter lim="800000"/>
            <a:headEnd/>
            <a:tailEnd/>
          </a:ln>
        </p:spPr>
        <p:txBody>
          <a:bodyPr>
            <a:spAutoFit/>
          </a:bodyPr>
          <a:lstStyle/>
          <a:p>
            <a:r>
              <a:rPr lang="en-US" sz="2800"/>
              <a:t>Pain pathways are a </a:t>
            </a:r>
            <a:r>
              <a:rPr lang="en-US" sz="2800" b="1"/>
              <a:t>two-way street</a:t>
            </a:r>
            <a:r>
              <a:rPr lang="en-US" sz="2800"/>
              <a:t>.</a:t>
            </a:r>
          </a:p>
          <a:p>
            <a:endParaRPr lang="en-US" sz="2800"/>
          </a:p>
          <a:p>
            <a:r>
              <a:rPr lang="en-US" sz="2800"/>
              <a:t>There are AFFERENT, conducting inward, </a:t>
            </a:r>
            <a:r>
              <a:rPr lang="en-US" sz="2800" b="1" u="sng"/>
              <a:t>ascending </a:t>
            </a:r>
            <a:r>
              <a:rPr lang="en-US" sz="2800"/>
              <a:t>pain pathways,</a:t>
            </a:r>
          </a:p>
          <a:p>
            <a:endParaRPr lang="en-US" sz="2400"/>
          </a:p>
          <a:p>
            <a:r>
              <a:rPr lang="en-US" sz="2400"/>
              <a:t>(Pain towards the brain) or </a:t>
            </a:r>
          </a:p>
          <a:p>
            <a:r>
              <a:rPr lang="en-US" sz="2400"/>
              <a:t>(</a:t>
            </a:r>
            <a:r>
              <a:rPr lang="en-US" sz="2400" u="sng"/>
              <a:t>Pain</a:t>
            </a:r>
            <a:r>
              <a:rPr lang="en-US" sz="2400"/>
              <a:t> on a </a:t>
            </a:r>
            <a:r>
              <a:rPr lang="en-US" sz="2400" u="sng"/>
              <a:t>train</a:t>
            </a:r>
            <a:r>
              <a:rPr lang="en-US" sz="2400"/>
              <a:t> trying to </a:t>
            </a:r>
            <a:r>
              <a:rPr lang="en-US" sz="2400" u="sng"/>
              <a:t>gain</a:t>
            </a:r>
            <a:r>
              <a:rPr lang="en-US" sz="2400"/>
              <a:t> toward the </a:t>
            </a:r>
            <a:r>
              <a:rPr lang="en-US" sz="2400" u="sng"/>
              <a:t>brain</a:t>
            </a:r>
            <a:r>
              <a:rPr lang="en-US" sz="2400"/>
              <a:t>)</a:t>
            </a:r>
          </a:p>
          <a:p>
            <a:endParaRPr lang="en-US" sz="2800"/>
          </a:p>
          <a:p>
            <a:r>
              <a:rPr lang="en-US" sz="2800"/>
              <a:t>			AND</a:t>
            </a:r>
          </a:p>
          <a:p>
            <a:r>
              <a:rPr lang="en-US" sz="2800"/>
              <a:t>Ameliorating, inhibitory, </a:t>
            </a:r>
            <a:r>
              <a:rPr lang="en-US" sz="2800" b="1" u="sng"/>
              <a:t>descending </a:t>
            </a:r>
            <a:r>
              <a:rPr lang="en-US" sz="2800"/>
              <a:t>pain pathways.</a:t>
            </a:r>
          </a:p>
          <a:p>
            <a:endParaRPr lang="en-US" sz="2400"/>
          </a:p>
          <a:p>
            <a:r>
              <a:rPr lang="en-US" sz="2400"/>
              <a:t>(Drain the pain from the brain) or</a:t>
            </a:r>
          </a:p>
          <a:p>
            <a:r>
              <a:rPr lang="en-US" sz="2400"/>
              <a:t>(Train the pain to wane)</a:t>
            </a:r>
          </a:p>
          <a:p>
            <a:r>
              <a:rPr lang="en-US" sz="2800"/>
              <a:t>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1.  Target ASCENDING pain pathways.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HOW?</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Decrease spinal neuron hyperexcitability with 		anticonvulsants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a. </a:t>
            </a:r>
            <a:r>
              <a:rPr lang="el-GR" dirty="0" smtClean="0">
                <a:latin typeface="Arial" pitchFamily="34" charset="0"/>
                <a:cs typeface="Arial" pitchFamily="34" charset="0"/>
              </a:rPr>
              <a:t>α</a:t>
            </a:r>
            <a:r>
              <a:rPr lang="en-US" dirty="0" smtClean="0">
                <a:latin typeface="Arial" pitchFamily="34" charset="0"/>
                <a:cs typeface="Arial" pitchFamily="34" charset="0"/>
              </a:rPr>
              <a:t>-2-</a:t>
            </a:r>
            <a:r>
              <a:rPr lang="el-GR" dirty="0" smtClean="0">
                <a:latin typeface="Arial" pitchFamily="34" charset="0"/>
                <a:cs typeface="Arial" pitchFamily="34" charset="0"/>
              </a:rPr>
              <a:t>δ</a:t>
            </a:r>
            <a:r>
              <a:rPr lang="en-US" dirty="0" smtClean="0">
                <a:latin typeface="Arial" pitchFamily="34" charset="0"/>
                <a:cs typeface="Arial" pitchFamily="34" charset="0"/>
              </a:rPr>
              <a:t> (alpha-2-delta) ligand anticonvulsants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1.  Pregabalin (Lyrica) – FDA approved for 			Fibromyalgia</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2.  Gabapentin (Neurontin)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b.  Other anticonvulsant/antiepileptic drugs</a:t>
            </a: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z="2400" smtClean="0">
                <a:latin typeface="Arial" charset="0"/>
                <a:cs typeface="Arial" charset="0"/>
              </a:rPr>
              <a:t/>
            </a:r>
            <a:br>
              <a:rPr lang="en-US" sz="2400" smtClean="0">
                <a:latin typeface="Arial" charset="0"/>
                <a:cs typeface="Arial" charset="0"/>
              </a:rPr>
            </a:br>
            <a:endParaRPr lang="en-US" sz="2400" smtClean="0">
              <a:latin typeface="Arial" charset="0"/>
              <a:cs typeface="Arial" charset="0"/>
            </a:endParaRPr>
          </a:p>
        </p:txBody>
      </p:sp>
      <p:sp>
        <p:nvSpPr>
          <p:cNvPr id="3" name="Content Placeholder 2"/>
          <p:cNvSpPr>
            <a:spLocks noGrp="1"/>
          </p:cNvSpPr>
          <p:nvPr>
            <p:ph idx="1"/>
          </p:nvPr>
        </p:nvSpPr>
        <p:spPr>
          <a:xfrm>
            <a:off x="457200" y="1219200"/>
            <a:ext cx="8229600" cy="5105400"/>
          </a:xfrm>
        </p:spPr>
        <p:txBody>
          <a:bodyPr>
            <a:normAutofit lnSpcReduction="10000"/>
          </a:bodyPr>
          <a:lstStyle/>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FMS is thought to be an illness of the </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algn="ctr" fontAlgn="auto">
              <a:spcAft>
                <a:spcPts val="0"/>
              </a:spcAft>
              <a:buClr>
                <a:schemeClr val="accent3"/>
              </a:buClr>
              <a:buFont typeface="Wingdings 2"/>
              <a:buNone/>
              <a:defRPr/>
            </a:pPr>
            <a:r>
              <a:rPr lang="en-US" u="sng" dirty="0" smtClean="0">
                <a:latin typeface="Arial" pitchFamily="34" charset="0"/>
                <a:cs typeface="Arial" pitchFamily="34" charset="0"/>
              </a:rPr>
              <a:t>CENTRAL NERVOUS SYSTEM</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And even more, an illness of the </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algn="ctr" fontAlgn="auto">
              <a:spcAft>
                <a:spcPts val="0"/>
              </a:spcAft>
              <a:buClr>
                <a:schemeClr val="accent3"/>
              </a:buClr>
              <a:buFont typeface="Wingdings 2"/>
              <a:buNone/>
              <a:defRPr/>
            </a:pPr>
            <a:r>
              <a:rPr lang="en-US" u="sng" dirty="0" smtClean="0">
                <a:latin typeface="Arial" pitchFamily="34" charset="0"/>
                <a:cs typeface="Arial" pitchFamily="34" charset="0"/>
              </a:rPr>
              <a:t>NEURO-ENDOCRINE SYSTEM</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FMS is thought to be one of the many </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algn="ctr" fontAlgn="auto">
              <a:spcAft>
                <a:spcPts val="0"/>
              </a:spcAft>
              <a:buClr>
                <a:schemeClr val="accent3"/>
              </a:buClr>
              <a:buFont typeface="Wingdings 2"/>
              <a:buNone/>
              <a:defRPr/>
            </a:pPr>
            <a:r>
              <a:rPr lang="en-US" u="sng" dirty="0" smtClean="0">
                <a:latin typeface="Arial" pitchFamily="34" charset="0"/>
                <a:cs typeface="Arial" pitchFamily="34" charset="0"/>
              </a:rPr>
              <a:t>CENTRAL SENSITIZING SYNDROMES</a:t>
            </a:r>
            <a:endParaRPr lang="en-US" u="sng" dirty="0">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84994"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How does pregabalin (Lyrica) and gabapentin work?</a:t>
            </a:r>
          </a:p>
          <a:p>
            <a:pPr>
              <a:buFont typeface="Wingdings 2" pitchFamily="18" charset="2"/>
              <a:buNone/>
            </a:pPr>
            <a:r>
              <a:rPr lang="en-US" smtClean="0">
                <a:latin typeface="Arial" charset="0"/>
                <a:cs typeface="Arial" charset="0"/>
              </a:rPr>
              <a:t>They bind to the </a:t>
            </a:r>
            <a:r>
              <a:rPr lang="el-GR" smtClean="0">
                <a:latin typeface="Arial" charset="0"/>
                <a:cs typeface="Arial" charset="0"/>
              </a:rPr>
              <a:t>α</a:t>
            </a:r>
            <a:r>
              <a:rPr lang="en-US" smtClean="0">
                <a:latin typeface="Arial" charset="0"/>
                <a:cs typeface="Arial" charset="0"/>
              </a:rPr>
              <a:t>-2-</a:t>
            </a:r>
            <a:r>
              <a:rPr lang="el-GR" smtClean="0">
                <a:latin typeface="Arial" charset="0"/>
                <a:cs typeface="Arial" charset="0"/>
              </a:rPr>
              <a:t>δ</a:t>
            </a:r>
            <a:r>
              <a:rPr lang="en-US" smtClean="0">
                <a:latin typeface="Arial" charset="0"/>
                <a:cs typeface="Arial" charset="0"/>
              </a:rPr>
              <a:t> protein on the neuron that has voltage gated channels. </a:t>
            </a:r>
          </a:p>
          <a:p>
            <a:pPr>
              <a:buFont typeface="Wingdings 2" pitchFamily="18" charset="2"/>
              <a:buNone/>
            </a:pPr>
            <a:r>
              <a:rPr lang="en-US" smtClean="0">
                <a:latin typeface="Arial" charset="0"/>
                <a:cs typeface="Arial" charset="0"/>
              </a:rPr>
              <a:t>A calcium ion has to go back through the gate before certain neurotransmitters can be released from the neuron.</a:t>
            </a:r>
          </a:p>
        </p:txBody>
      </p:sp>
    </p:spTree>
  </p:cSld>
  <p:clrMapOvr>
    <a:masterClrMapping/>
  </p:clrMapOvr>
  <p:transition spd="med"/>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86018"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How does Pregabalin (Lyrica) and gabapentin work?</a:t>
            </a:r>
          </a:p>
          <a:p>
            <a:pPr>
              <a:buFont typeface="Wingdings 2" pitchFamily="18" charset="2"/>
              <a:buNone/>
            </a:pPr>
            <a:r>
              <a:rPr lang="en-US" smtClean="0">
                <a:latin typeface="Arial" charset="0"/>
                <a:cs typeface="Arial" charset="0"/>
              </a:rPr>
              <a:t>(continued)</a:t>
            </a:r>
          </a:p>
          <a:p>
            <a:pPr>
              <a:buFont typeface="Wingdings 2" pitchFamily="18" charset="2"/>
              <a:buNone/>
            </a:pPr>
            <a:r>
              <a:rPr lang="en-US" smtClean="0">
                <a:latin typeface="Arial" charset="0"/>
                <a:cs typeface="Arial" charset="0"/>
              </a:rPr>
              <a:t>If you decrease the influx of the calcium ions, you decrease the release of certain neurotransmitters into the synaptic gap, therefore decreasing the hyperexcitability of the neuron (seizure control) and, in this case, reduce the level of Substance P and Glutamate that play a role in pain processing and decrease the “wind-up phenomenum” in the pain sensing neurons.</a:t>
            </a: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2.  Target inhibitory, </a:t>
            </a:r>
            <a:r>
              <a:rPr lang="en-US" u="sng" dirty="0" smtClean="0">
                <a:latin typeface="Arial" pitchFamily="34" charset="0"/>
                <a:cs typeface="Arial" pitchFamily="34" charset="0"/>
              </a:rPr>
              <a:t>DESCENDING</a:t>
            </a:r>
            <a:r>
              <a:rPr lang="en-US" dirty="0" smtClean="0">
                <a:latin typeface="Arial" pitchFamily="34" charset="0"/>
                <a:cs typeface="Arial" pitchFamily="34" charset="0"/>
              </a:rPr>
              <a:t> pain pathways.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HOW?</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a.  Raise Serotonin-Norepinephrine levels</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1.  Serotonin-Norepinephrine Reuptake Inhibitors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a.  Venlafaxine (</a:t>
            </a:r>
            <a:r>
              <a:rPr lang="en-US" dirty="0" err="1" smtClean="0">
                <a:latin typeface="Arial" pitchFamily="34" charset="0"/>
                <a:cs typeface="Arial" pitchFamily="34" charset="0"/>
              </a:rPr>
              <a:t>Effexor</a:t>
            </a:r>
            <a:r>
              <a:rPr lang="en-US" dirty="0" smtClean="0">
                <a:latin typeface="Arial" pitchFamily="34" charset="0"/>
                <a:cs typeface="Arial" pitchFamily="34" charset="0"/>
              </a:rPr>
              <a:t>), </a:t>
            </a:r>
            <a:r>
              <a:rPr lang="en-US" dirty="0" err="1" smtClean="0">
                <a:latin typeface="Arial" pitchFamily="34" charset="0"/>
                <a:cs typeface="Arial" pitchFamily="34" charset="0"/>
              </a:rPr>
              <a:t>Desvenlafaxine</a:t>
            </a:r>
            <a:r>
              <a:rPr lang="en-US" dirty="0" smtClean="0">
                <a:latin typeface="Arial" pitchFamily="34" charset="0"/>
                <a:cs typeface="Arial" pitchFamily="34" charset="0"/>
              </a:rPr>
              <a:t> (</a:t>
            </a:r>
            <a:r>
              <a:rPr lang="en-US" dirty="0" err="1" smtClean="0">
                <a:latin typeface="Arial" pitchFamily="34" charset="0"/>
                <a:cs typeface="Arial" pitchFamily="34" charset="0"/>
              </a:rPr>
              <a:t>Pristiq</a:t>
            </a:r>
            <a:r>
              <a:rPr lang="en-US" dirty="0" smtClean="0">
                <a:latin typeface="Arial" pitchFamily="34" charset="0"/>
                <a:cs typeface="Arial" pitchFamily="34" charset="0"/>
              </a:rPr>
              <a:t>)</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b.  Duloxatine (Cymbalta) – FDA approved for FMS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c.  Milnacipran (Savella) – FDA approved for FMS, 	inhibits Norepinephrine reuptake with a 3 fold 	higher potency that serotonin. </a:t>
            </a:r>
          </a:p>
          <a:p>
            <a:pPr marL="274320" indent="-274320" fontAlgn="auto">
              <a:spcAft>
                <a:spcPts val="0"/>
              </a:spcAft>
              <a:buClr>
                <a:schemeClr val="accent3"/>
              </a:buClr>
              <a:buFont typeface="Wingdings 2"/>
              <a:buNone/>
              <a:defRPr/>
            </a:pPr>
            <a:endParaRPr lang="en-US" dirty="0">
              <a:latin typeface="Arial" pitchFamily="34" charset="0"/>
              <a:cs typeface="Arial" pitchFamily="34" charset="0"/>
            </a:endParaRPr>
          </a:p>
        </p:txBody>
      </p:sp>
    </p:spTree>
  </p:cSld>
  <p:clrMapOvr>
    <a:masterClrMapping/>
  </p:clrMapOvr>
  <p:transition spd="med"/>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2.  Target inhibitory, DESCENDING pain pathways.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HOW?</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a.  Raise Serotonin-Norepinephrine levels</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2.  Tricyclic Antidepressants (TCAs)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a.  Amitriptylline (Elavil)</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b.  Nortriptylline (Pamelor)</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c.  Imipramine</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d.  Others</a:t>
            </a:r>
            <a:endParaRPr lang="en-US" dirty="0">
              <a:latin typeface="Arial" pitchFamily="34" charset="0"/>
              <a:cs typeface="Arial" pitchFamily="34" charset="0"/>
            </a:endParaRPr>
          </a:p>
        </p:txBody>
      </p:sp>
    </p:spTree>
  </p:cSld>
  <p:clrMapOvr>
    <a:masterClrMapping/>
  </p:clrMapOvr>
  <p:transition spd="med"/>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2.  Target inhibitory, DESCENDING pain pathways.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HOW?</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a.  Raise Serotonin-Norepinephrine levels</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3.  Muscle Relaxers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a.  Cyclobenzeprine (Flexeril)</a:t>
            </a:r>
          </a:p>
        </p:txBody>
      </p:sp>
    </p:spTree>
  </p:cSld>
  <p:clrMapOvr>
    <a:masterClrMapping/>
  </p:clrMapOvr>
  <p:transition spd="med"/>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2.  Target inhibitory, DESCENDING pain pathways.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HOW?</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a.  Raise Serotonin-Norepinephrine levels</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4.  Tramadol (Ultram, Ultram ER, Ultracet) – Has SNRI properties as well as weak </a:t>
            </a:r>
            <a:r>
              <a:rPr lang="el-GR" dirty="0" smtClean="0">
                <a:latin typeface="Arial" pitchFamily="34" charset="0"/>
                <a:cs typeface="Arial" pitchFamily="34" charset="0"/>
              </a:rPr>
              <a:t>μ</a:t>
            </a:r>
            <a:r>
              <a:rPr lang="en-US" dirty="0" smtClean="0">
                <a:latin typeface="Arial" pitchFamily="34" charset="0"/>
                <a:cs typeface="Arial" pitchFamily="34" charset="0"/>
              </a:rPr>
              <a:t> (mu) opioid-receptor agonist properties</a:t>
            </a:r>
          </a:p>
          <a:p>
            <a:pPr marL="514350" indent="-51435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5.  Exercise – Endorphins are pain inhibitors</a:t>
            </a:r>
            <a:endParaRPr lang="en-US" dirty="0">
              <a:latin typeface="Arial" pitchFamily="34" charset="0"/>
              <a:cs typeface="Arial" pitchFamily="34" charset="0"/>
            </a:endParaRPr>
          </a:p>
        </p:txBody>
      </p:sp>
    </p:spTree>
  </p:cSld>
  <p:clrMapOvr>
    <a:masterClrMapping/>
  </p:clrMapOvr>
  <p:transition spd="med"/>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2.  Target inhibitory, DESCENDING pain pathways.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HOW?</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a.  Raise Serotonin-Norepinephrine levels</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HOW DO SNRIs WORK?</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Mechanism of action is unknown</a:t>
            </a:r>
          </a:p>
        </p:txBody>
      </p:sp>
    </p:spTree>
  </p:cSld>
  <p:clrMapOvr>
    <a:masterClrMapping/>
  </p:clrMapOvr>
  <p:transition spd="med"/>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228600" y="838200"/>
            <a:ext cx="8610600" cy="5486400"/>
          </a:xfrm>
        </p:spPr>
        <p:txBody>
          <a:bodyPr>
            <a:normAutofit lnSpcReduction="10000"/>
          </a:bodyPr>
          <a:lstStyle/>
          <a:p>
            <a:pPr marL="274320" indent="-274320" fontAlgn="auto">
              <a:spcAft>
                <a:spcPts val="0"/>
              </a:spcAft>
              <a:buClr>
                <a:schemeClr val="accent3"/>
              </a:buClr>
              <a:buFont typeface="Wingdings 2"/>
              <a:buNone/>
              <a:defRPr/>
            </a:pPr>
            <a:r>
              <a:rPr lang="en-US" u="sng" dirty="0" smtClean="0">
                <a:latin typeface="Arial" pitchFamily="34" charset="0"/>
                <a:cs typeface="Arial" pitchFamily="34" charset="0"/>
              </a:rPr>
              <a:t>DESCENDING PAIN CIRCUITS</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Hypothalamus              </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                           </a:t>
            </a:r>
          </a:p>
          <a:p>
            <a:pPr marL="274320" indent="-274320" algn="ctr" fontAlgn="auto">
              <a:spcAft>
                <a:spcPts val="0"/>
              </a:spcAft>
              <a:buClr>
                <a:schemeClr val="accent3"/>
              </a:buClr>
              <a:buFont typeface="Wingdings 2"/>
              <a:buNone/>
              <a:defRPr/>
            </a:pPr>
            <a:r>
              <a:rPr lang="en-US" dirty="0" err="1" smtClean="0">
                <a:latin typeface="Arial" pitchFamily="34" charset="0"/>
                <a:cs typeface="Arial" pitchFamily="34" charset="0"/>
              </a:rPr>
              <a:t>Periaquaductal</a:t>
            </a:r>
            <a:r>
              <a:rPr lang="en-US" dirty="0" smtClean="0">
                <a:latin typeface="Arial" pitchFamily="34" charset="0"/>
                <a:cs typeface="Arial" pitchFamily="34" charset="0"/>
              </a:rPr>
              <a:t> Gray</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                                    </a:t>
            </a:r>
          </a:p>
          <a:p>
            <a:pPr marL="274320" indent="-274320" algn="ctr" fontAlgn="auto">
              <a:spcAft>
                <a:spcPts val="0"/>
              </a:spcAft>
              <a:buClr>
                <a:schemeClr val="accent3"/>
              </a:buClr>
              <a:buFont typeface="Wingdings 2"/>
              <a:buNone/>
              <a:defRPr/>
            </a:pPr>
            <a:r>
              <a:rPr lang="en-US" dirty="0" err="1" smtClean="0">
                <a:latin typeface="Arial" pitchFamily="34" charset="0"/>
                <a:cs typeface="Arial" pitchFamily="34" charset="0"/>
              </a:rPr>
              <a:t>Rostral</a:t>
            </a:r>
            <a:r>
              <a:rPr lang="en-US" dirty="0" smtClean="0">
                <a:latin typeface="Arial" pitchFamily="34" charset="0"/>
                <a:cs typeface="Arial" pitchFamily="34" charset="0"/>
              </a:rPr>
              <a:t>                                 Dorsolateral</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Ventral                                        Pontine</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Medulla                                Tegmentum</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(serotonergic pathway)          (noradrenergic pathway)</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                        </a:t>
            </a:r>
          </a:p>
          <a:p>
            <a:pPr marL="274320" indent="-274320" algn="ctr" fontAlgn="auto">
              <a:spcAft>
                <a:spcPts val="0"/>
              </a:spcAft>
              <a:buClr>
                <a:schemeClr val="accent3"/>
              </a:buClr>
              <a:buFont typeface="Wingdings 2"/>
              <a:buNone/>
              <a:defRPr/>
            </a:pPr>
            <a:r>
              <a:rPr lang="en-US" dirty="0" err="1" smtClean="0">
                <a:latin typeface="Arial" pitchFamily="34" charset="0"/>
                <a:cs typeface="Arial" pitchFamily="34" charset="0"/>
              </a:rPr>
              <a:t>Dorsolateral</a:t>
            </a:r>
            <a:r>
              <a:rPr lang="en-US" dirty="0" smtClean="0">
                <a:latin typeface="Arial" pitchFamily="34" charset="0"/>
                <a:cs typeface="Arial" pitchFamily="34" charset="0"/>
              </a:rPr>
              <a:t> Funiculus</a:t>
            </a:r>
          </a:p>
          <a:p>
            <a:pPr marL="274320" indent="-274320" algn="ctr" fontAlgn="auto">
              <a:spcAft>
                <a:spcPts val="0"/>
              </a:spcAft>
              <a:buClr>
                <a:schemeClr val="accent3"/>
              </a:buClr>
              <a:buFont typeface="Wingdings 2"/>
              <a:buNone/>
              <a:defRPr/>
            </a:pPr>
            <a:r>
              <a:rPr lang="en-US" dirty="0" smtClean="0">
                <a:latin typeface="Arial" pitchFamily="34" charset="0"/>
                <a:cs typeface="Arial" pitchFamily="34" charset="0"/>
              </a:rPr>
              <a:t>(SNRIs put the “Fun” in the Funiculus)</a:t>
            </a:r>
          </a:p>
        </p:txBody>
      </p:sp>
      <p:sp>
        <p:nvSpPr>
          <p:cNvPr id="5" name="Down Arrow 4"/>
          <p:cNvSpPr/>
          <p:nvPr/>
        </p:nvSpPr>
        <p:spPr>
          <a:xfrm>
            <a:off x="4191000" y="17526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Down Arrow 5"/>
          <p:cNvSpPr/>
          <p:nvPr/>
        </p:nvSpPr>
        <p:spPr>
          <a:xfrm rot="1625354">
            <a:off x="2012950" y="2216150"/>
            <a:ext cx="571500" cy="644525"/>
          </a:xfrm>
          <a:prstGeom prst="downArrow">
            <a:avLst>
              <a:gd name="adj1" fmla="val 50000"/>
              <a:gd name="adj2" fmla="val 65102"/>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Down Arrow 6"/>
          <p:cNvSpPr/>
          <p:nvPr/>
        </p:nvSpPr>
        <p:spPr>
          <a:xfrm rot="20338645">
            <a:off x="6535738" y="2341563"/>
            <a:ext cx="565150" cy="644525"/>
          </a:xfrm>
          <a:prstGeom prst="downArrow">
            <a:avLst>
              <a:gd name="adj1" fmla="val 50000"/>
              <a:gd name="adj2" fmla="val 65102"/>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Down Arrow 7"/>
          <p:cNvSpPr/>
          <p:nvPr/>
        </p:nvSpPr>
        <p:spPr>
          <a:xfrm rot="19623138">
            <a:off x="1720850" y="4991100"/>
            <a:ext cx="568325" cy="573088"/>
          </a:xfrm>
          <a:prstGeom prst="downArrow">
            <a:avLst>
              <a:gd name="adj1" fmla="val 50000"/>
              <a:gd name="adj2" fmla="val 4290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Down Arrow 8"/>
          <p:cNvSpPr/>
          <p:nvPr/>
        </p:nvSpPr>
        <p:spPr>
          <a:xfrm rot="1908297">
            <a:off x="6862763" y="4994275"/>
            <a:ext cx="569912" cy="530225"/>
          </a:xfrm>
          <a:prstGeom prst="downArrow">
            <a:avLst>
              <a:gd name="adj1" fmla="val 50000"/>
              <a:gd name="adj2" fmla="val 4290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med"/>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2.  Target inhibitory, DESCENDING pain pathways.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HOW?</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a.  Raise Serotonin-Norepinephrine levels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		HOW?</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If you can reduce the re-uptake of these neurotransmitters back into the neuron, it leaves more neurotransmitter in the synaptic gap leading to pain inhibition, same as with the antidepressant/antianxiety effect of SNRIs.</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endParaRPr lang="en-US" dirty="0">
              <a:latin typeface="Arial" pitchFamily="34" charset="0"/>
              <a:cs typeface="Arial" pitchFamily="34" charset="0"/>
            </a:endParaRPr>
          </a:p>
        </p:txBody>
      </p:sp>
    </p:spTree>
  </p:cSld>
  <p:clrMapOvr>
    <a:masterClrMapping/>
  </p:clrMapOvr>
  <p:transition spd="med"/>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94210"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Pain pathways run through parts of the brain that tell us where the pain is and the intensity of the pain BUT,</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Some of the pain pathways run through the areas of the brain such as the amygdala that are related to the affective domain or the emotional response to pain.</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This leads us to the second aspect of the treatment of FIBROMYALGIA  PAIN.</a:t>
            </a: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7851775" cy="228600"/>
          </a:xfrm>
        </p:spPr>
        <p:txBody>
          <a:bodyPr>
            <a:noAutofit/>
          </a:bodyPr>
          <a:lstStyle/>
          <a:p>
            <a:pPr algn="ctr" fontAlgn="auto">
              <a:spcAft>
                <a:spcPts val="0"/>
              </a:spcAft>
              <a:defRPr/>
            </a:pPr>
            <a:endParaRPr lang="en-US" sz="2800" dirty="0">
              <a:solidFill>
                <a:schemeClr val="tx2">
                  <a:lumMod val="75000"/>
                </a:schemeClr>
              </a:solidFill>
              <a:latin typeface="Arial" pitchFamily="34" charset="0"/>
              <a:cs typeface="Arial" pitchFamily="34" charset="0"/>
            </a:endParaRPr>
          </a:p>
        </p:txBody>
      </p:sp>
      <p:sp>
        <p:nvSpPr>
          <p:cNvPr id="3" name="Subtitle 2"/>
          <p:cNvSpPr>
            <a:spLocks noGrp="1"/>
          </p:cNvSpPr>
          <p:nvPr>
            <p:ph type="subTitle" idx="1"/>
          </p:nvPr>
        </p:nvSpPr>
        <p:spPr>
          <a:xfrm>
            <a:off x="533400" y="1219200"/>
            <a:ext cx="7854950" cy="5638800"/>
          </a:xfrm>
        </p:spPr>
        <p:txBody>
          <a:bodyPr>
            <a:normAutofit/>
          </a:bodyPr>
          <a:lstStyle/>
          <a:p>
            <a:pPr marR="0" algn="l">
              <a:lnSpc>
                <a:spcPct val="80000"/>
              </a:lnSpc>
            </a:pPr>
            <a:r>
              <a:rPr lang="en-US" sz="2800" smtClean="0">
                <a:latin typeface="Arial" charset="0"/>
                <a:cs typeface="Arial" charset="0"/>
              </a:rPr>
              <a:t>What is </a:t>
            </a:r>
            <a:r>
              <a:rPr lang="en-US" sz="2800" u="sng" smtClean="0">
                <a:latin typeface="Arial" charset="0"/>
                <a:cs typeface="Arial" charset="0"/>
              </a:rPr>
              <a:t>CENTRAL SENSITIZING SYNDROME</a:t>
            </a:r>
            <a:r>
              <a:rPr lang="en-US" sz="2800" smtClean="0">
                <a:latin typeface="Arial" charset="0"/>
                <a:cs typeface="Arial" charset="0"/>
              </a:rPr>
              <a:t>?</a:t>
            </a:r>
          </a:p>
          <a:p>
            <a:pPr marR="0" algn="l">
              <a:lnSpc>
                <a:spcPct val="80000"/>
              </a:lnSpc>
            </a:pPr>
            <a:endParaRPr lang="en-US" sz="2800" smtClean="0">
              <a:latin typeface="Arial" charset="0"/>
              <a:cs typeface="Arial" charset="0"/>
            </a:endParaRPr>
          </a:p>
          <a:p>
            <a:pPr marR="0" algn="ctr">
              <a:lnSpc>
                <a:spcPct val="80000"/>
              </a:lnSpc>
            </a:pPr>
            <a:r>
              <a:rPr lang="en-US" sz="2800" smtClean="0">
                <a:latin typeface="Arial" charset="0"/>
                <a:cs typeface="Arial" charset="0"/>
              </a:rPr>
              <a:t>Afferent (conducting inward) sensory input into </a:t>
            </a:r>
          </a:p>
          <a:p>
            <a:pPr marR="0" algn="ctr">
              <a:lnSpc>
                <a:spcPct val="80000"/>
              </a:lnSpc>
            </a:pPr>
            <a:endParaRPr lang="en-US" sz="2800" u="sng" smtClean="0">
              <a:latin typeface="Arial" charset="0"/>
              <a:cs typeface="Arial" charset="0"/>
            </a:endParaRPr>
          </a:p>
          <a:p>
            <a:pPr marR="0" algn="ctr">
              <a:lnSpc>
                <a:spcPct val="80000"/>
              </a:lnSpc>
            </a:pPr>
            <a:r>
              <a:rPr lang="en-US" sz="2800" u="sng" smtClean="0">
                <a:latin typeface="Arial" charset="0"/>
                <a:cs typeface="Arial" charset="0"/>
              </a:rPr>
              <a:t>THE DORSAL HORN GANGLION </a:t>
            </a:r>
          </a:p>
          <a:p>
            <a:pPr marR="0" algn="ctr">
              <a:lnSpc>
                <a:spcPct val="80000"/>
              </a:lnSpc>
            </a:pPr>
            <a:endParaRPr lang="en-US" sz="2800" u="sng" smtClean="0">
              <a:latin typeface="Arial" charset="0"/>
              <a:cs typeface="Arial" charset="0"/>
            </a:endParaRPr>
          </a:p>
          <a:p>
            <a:pPr marR="0" algn="ctr">
              <a:lnSpc>
                <a:spcPct val="80000"/>
              </a:lnSpc>
            </a:pPr>
            <a:r>
              <a:rPr lang="en-US" sz="2800" smtClean="0">
                <a:latin typeface="Arial" charset="0"/>
                <a:cs typeface="Arial" charset="0"/>
              </a:rPr>
              <a:t>of the spinal column overwhelm the </a:t>
            </a:r>
          </a:p>
          <a:p>
            <a:pPr marR="0" algn="ctr">
              <a:lnSpc>
                <a:spcPct val="80000"/>
              </a:lnSpc>
            </a:pPr>
            <a:endParaRPr lang="en-US" sz="2800" u="sng" smtClean="0">
              <a:latin typeface="Arial" charset="0"/>
              <a:cs typeface="Arial" charset="0"/>
            </a:endParaRPr>
          </a:p>
          <a:p>
            <a:pPr marR="0" algn="ctr">
              <a:lnSpc>
                <a:spcPct val="80000"/>
              </a:lnSpc>
            </a:pPr>
            <a:r>
              <a:rPr lang="en-US" sz="2800" u="sng" smtClean="0">
                <a:latin typeface="Arial" charset="0"/>
                <a:cs typeface="Arial" charset="0"/>
              </a:rPr>
              <a:t>GATED PROTECTIVE MECHANISMS </a:t>
            </a:r>
          </a:p>
          <a:p>
            <a:pPr marR="0" algn="ctr">
              <a:lnSpc>
                <a:spcPct val="80000"/>
              </a:lnSpc>
            </a:pPr>
            <a:endParaRPr lang="en-US" sz="2800" smtClean="0">
              <a:latin typeface="Arial" charset="0"/>
              <a:cs typeface="Arial" charset="0"/>
            </a:endParaRPr>
          </a:p>
          <a:p>
            <a:pPr marR="0" algn="ctr">
              <a:lnSpc>
                <a:spcPct val="80000"/>
              </a:lnSpc>
            </a:pPr>
            <a:r>
              <a:rPr lang="en-US" sz="2800" smtClean="0">
                <a:latin typeface="Arial" charset="0"/>
                <a:cs typeface="Arial" charset="0"/>
              </a:rPr>
              <a:t>so that you get a </a:t>
            </a:r>
          </a:p>
          <a:p>
            <a:pPr marR="0" algn="ctr">
              <a:lnSpc>
                <a:spcPct val="80000"/>
              </a:lnSpc>
            </a:pPr>
            <a:endParaRPr lang="en-US" sz="2800" u="sng" smtClean="0">
              <a:latin typeface="Arial" charset="0"/>
              <a:cs typeface="Arial" charset="0"/>
            </a:endParaRPr>
          </a:p>
          <a:p>
            <a:pPr marR="0" algn="ctr">
              <a:lnSpc>
                <a:spcPct val="80000"/>
              </a:lnSpc>
            </a:pPr>
            <a:r>
              <a:rPr lang="en-US" sz="2800" u="sng" smtClean="0">
                <a:latin typeface="Arial" charset="0"/>
                <a:cs typeface="Arial" charset="0"/>
              </a:rPr>
              <a:t>WIND-UP PHENOMENON.</a:t>
            </a:r>
          </a:p>
          <a:p>
            <a:pPr marR="0" algn="l">
              <a:lnSpc>
                <a:spcPct val="80000"/>
              </a:lnSpc>
            </a:pPr>
            <a:endParaRPr lang="en-US" sz="1300" smtClean="0">
              <a:latin typeface="Arial" charset="0"/>
              <a:cs typeface="Arial" charset="0"/>
            </a:endParaRPr>
          </a:p>
          <a:p>
            <a:pPr marR="0" algn="l">
              <a:lnSpc>
                <a:spcPct val="80000"/>
              </a:lnSpc>
            </a:pPr>
            <a:endParaRPr lang="en-US" sz="1300" smtClean="0">
              <a:latin typeface="Arial" charset="0"/>
              <a:cs typeface="Arial" charset="0"/>
            </a:endParaRPr>
          </a:p>
          <a:p>
            <a:pPr marR="0" algn="ctr">
              <a:lnSpc>
                <a:spcPct val="80000"/>
              </a:lnSpc>
            </a:pPr>
            <a:endParaRPr lang="en-US" sz="1500" smtClean="0">
              <a:solidFill>
                <a:srgbClr val="59AAF2"/>
              </a:solidFill>
              <a:latin typeface="Arial Black" pitchFamily="34" charset="0"/>
            </a:endParaRPr>
          </a:p>
          <a:p>
            <a:pPr marR="0" algn="ctr">
              <a:lnSpc>
                <a:spcPct val="80000"/>
              </a:lnSpc>
            </a:pPr>
            <a:r>
              <a:rPr lang="en-US" sz="1500" smtClean="0">
                <a:solidFill>
                  <a:srgbClr val="59AAF2"/>
                </a:solidFill>
                <a:latin typeface="Arial Black" pitchFamily="34" charset="0"/>
              </a:rPr>
              <a:t> </a:t>
            </a:r>
          </a:p>
          <a:p>
            <a:pPr marR="0" algn="ctr">
              <a:lnSpc>
                <a:spcPct val="80000"/>
              </a:lnSpc>
            </a:pPr>
            <a:endParaRPr lang="en-US" sz="600" smtClean="0">
              <a:latin typeface="Arial Black" pitchFamily="34" charset="0"/>
            </a:endParaRPr>
          </a:p>
        </p:txBody>
      </p:sp>
    </p:spTree>
  </p:cSld>
  <p:clrMapOvr>
    <a:masterClrMapping/>
  </p:clrMapOvr>
  <p:transition spd="med"/>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fontAlgn="auto">
              <a:spcAft>
                <a:spcPts val="0"/>
              </a:spcAft>
              <a:buClr>
                <a:schemeClr val="accent3"/>
              </a:buClr>
              <a:buFont typeface="Wingdings 2"/>
              <a:buNone/>
              <a:defRPr/>
            </a:pPr>
            <a:r>
              <a:rPr lang="en-US" b="1" dirty="0" smtClean="0">
                <a:latin typeface="Arial" pitchFamily="34" charset="0"/>
                <a:cs typeface="Arial" pitchFamily="34" charset="0"/>
              </a:rPr>
              <a:t>P – </a:t>
            </a:r>
            <a:r>
              <a:rPr lang="en-US" u="sng" dirty="0" smtClean="0">
                <a:latin typeface="Arial" pitchFamily="34" charset="0"/>
                <a:cs typeface="Arial" pitchFamily="34" charset="0"/>
              </a:rPr>
              <a:t>PLAN</a:t>
            </a:r>
          </a:p>
          <a:p>
            <a:pPr marL="274320" indent="-274320" fontAlgn="auto">
              <a:spcAft>
                <a:spcPts val="0"/>
              </a:spcAft>
              <a:buClr>
                <a:schemeClr val="accent3"/>
              </a:buClr>
              <a:buFont typeface="Wingdings 2"/>
              <a:buNone/>
              <a:defRPr/>
            </a:pPr>
            <a:endParaRPr lang="en-US" u="sng"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b="1" u="sng" dirty="0" smtClean="0">
                <a:latin typeface="Arial" pitchFamily="34" charset="0"/>
                <a:cs typeface="Arial" pitchFamily="34" charset="0"/>
              </a:rPr>
              <a:t>THE TREATMENTOF FIBROMYALGIA INVOLVES</a:t>
            </a:r>
            <a:r>
              <a:rPr lang="en-US" dirty="0" smtClean="0">
                <a:latin typeface="Arial" pitchFamily="34" charset="0"/>
                <a:cs typeface="Arial" pitchFamily="34" charset="0"/>
              </a:rPr>
              <a:t>:</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b="1" i="1" u="sng" dirty="0" smtClean="0">
                <a:latin typeface="Arial" pitchFamily="34" charset="0"/>
                <a:cs typeface="Arial" pitchFamily="34" charset="0"/>
              </a:rPr>
              <a:t>B.  Treating Anxiety and Depression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C.  Improve Sleep Architecture</a:t>
            </a:r>
          </a:p>
          <a:p>
            <a:pPr marL="514350" indent="-514350" fontAlgn="auto">
              <a:spcAft>
                <a:spcPts val="0"/>
              </a:spcAft>
              <a:buClr>
                <a:schemeClr val="accent3"/>
              </a:buClr>
              <a:buFont typeface="Wingdings 2"/>
              <a:buNone/>
              <a:defRPr/>
            </a:pPr>
            <a:endParaRPr lang="en-US" dirty="0" smtClean="0">
              <a:latin typeface="Arial" pitchFamily="34" charset="0"/>
              <a:cs typeface="Arial" pitchFamily="34" charset="0"/>
            </a:endParaRPr>
          </a:p>
          <a:p>
            <a:pPr marL="274320" indent="-274320" fontAlgn="auto">
              <a:spcAft>
                <a:spcPts val="0"/>
              </a:spcAft>
              <a:buClr>
                <a:schemeClr val="accent3"/>
              </a:buClr>
              <a:buFont typeface="Wingdings 2"/>
              <a:buNone/>
              <a:defRPr/>
            </a:pPr>
            <a:endParaRPr lang="en-US" b="1" u="sng" dirty="0" smtClean="0"/>
          </a:p>
          <a:p>
            <a:pPr marL="274320" indent="-274320" fontAlgn="auto">
              <a:spcAft>
                <a:spcPts val="0"/>
              </a:spcAft>
              <a:buClr>
                <a:schemeClr val="accent3"/>
              </a:buClr>
              <a:buFont typeface="Wingdings 2"/>
              <a:buNone/>
              <a:defRPr/>
            </a:pPr>
            <a:endParaRPr lang="en-US" dirty="0">
              <a:latin typeface="Arial" pitchFamily="34" charset="0"/>
              <a:cs typeface="Arial" pitchFamily="34" charset="0"/>
            </a:endParaRPr>
          </a:p>
        </p:txBody>
      </p:sp>
    </p:spTree>
  </p:cSld>
  <p:clrMapOvr>
    <a:masterClrMapping/>
  </p:clrMapOvr>
  <p:transition spd="med"/>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96258" name="Content Placeholder 2"/>
          <p:cNvSpPr>
            <a:spLocks noGrp="1"/>
          </p:cNvSpPr>
          <p:nvPr>
            <p:ph idx="1"/>
          </p:nvPr>
        </p:nvSpPr>
        <p:spPr>
          <a:xfrm>
            <a:off x="457200" y="838200"/>
            <a:ext cx="8229600" cy="5486400"/>
          </a:xfrm>
        </p:spPr>
        <p:txBody>
          <a:bodyPr/>
          <a:lstStyle/>
          <a:p>
            <a:pPr marL="514350" indent="-514350">
              <a:buFont typeface="Wingdings 2" pitchFamily="18" charset="2"/>
              <a:buNone/>
            </a:pPr>
            <a:r>
              <a:rPr lang="en-US" smtClean="0">
                <a:latin typeface="Arial" charset="0"/>
                <a:cs typeface="Arial" charset="0"/>
              </a:rPr>
              <a:t>B.  TREAT ANXIETY AND DEPRESSION</a:t>
            </a:r>
          </a:p>
          <a:p>
            <a:pPr marL="514350" indent="-514350">
              <a:buFont typeface="Wingdings 2" pitchFamily="18" charset="2"/>
              <a:buNone/>
            </a:pPr>
            <a:r>
              <a:rPr lang="en-US" smtClean="0">
                <a:latin typeface="Arial" charset="0"/>
                <a:cs typeface="Arial" charset="0"/>
              </a:rPr>
              <a:t>	</a:t>
            </a:r>
            <a:r>
              <a:rPr lang="en-US" b="1" smtClean="0">
                <a:latin typeface="Arial" charset="0"/>
                <a:cs typeface="Arial" charset="0"/>
              </a:rPr>
              <a:t>1.  Raise Serotonin-Norepinephrine levels</a:t>
            </a:r>
          </a:p>
          <a:p>
            <a:pPr marL="514350" indent="-514350">
              <a:buFont typeface="Wingdings 2" pitchFamily="18" charset="2"/>
              <a:buNone/>
            </a:pPr>
            <a:r>
              <a:rPr lang="en-US" smtClean="0">
                <a:latin typeface="Arial" charset="0"/>
                <a:cs typeface="Arial" charset="0"/>
              </a:rPr>
              <a:t>		a.  SNRIs</a:t>
            </a:r>
          </a:p>
          <a:p>
            <a:pPr marL="514350" indent="-514350">
              <a:buFont typeface="Wingdings 2" pitchFamily="18" charset="2"/>
              <a:buNone/>
            </a:pPr>
            <a:r>
              <a:rPr lang="en-US" smtClean="0">
                <a:latin typeface="Arial" charset="0"/>
                <a:cs typeface="Arial" charset="0"/>
              </a:rPr>
              <a:t>1.  Venlafaxine (Effexor) – Cheaper, generic</a:t>
            </a:r>
          </a:p>
          <a:p>
            <a:pPr marL="514350" indent="-514350">
              <a:buFont typeface="Wingdings 2" pitchFamily="18" charset="2"/>
              <a:buNone/>
            </a:pPr>
            <a:r>
              <a:rPr lang="en-US" smtClean="0">
                <a:latin typeface="Arial" charset="0"/>
                <a:cs typeface="Arial" charset="0"/>
              </a:rPr>
              <a:t>2.  Duloxatine (Cymbalta) – FDA approved for FMS and anxiety and depression</a:t>
            </a:r>
          </a:p>
          <a:p>
            <a:pPr marL="514350" indent="-514350">
              <a:buFont typeface="Wingdings 2" pitchFamily="18" charset="2"/>
              <a:buNone/>
            </a:pPr>
            <a:r>
              <a:rPr lang="en-US" smtClean="0">
                <a:latin typeface="Arial" charset="0"/>
                <a:cs typeface="Arial" charset="0"/>
              </a:rPr>
              <a:t>3.  Milnacipran (Savella) – FDA approved for FMS, 	inhibits Norepinephrine reuptake with a 3 fold 	higher potency that serotonin.  You need the serotonin  reuptake inhibition to treat anxiety. </a:t>
            </a:r>
          </a:p>
          <a:p>
            <a:pPr marL="514350" indent="-514350">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B.  TREAT ANXIETY AND DEPRESSION</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a:t>
            </a:r>
            <a:r>
              <a:rPr lang="en-US" b="1" dirty="0" smtClean="0">
                <a:latin typeface="Arial" pitchFamily="34" charset="0"/>
                <a:cs typeface="Arial" pitchFamily="34" charset="0"/>
              </a:rPr>
              <a:t>1.  Raise Serotonin-Norepinephrine levels</a:t>
            </a:r>
          </a:p>
          <a:p>
            <a:pPr marL="514350" indent="-51435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b.  Tricyclic Antidepressants (TCAs)</a:t>
            </a:r>
          </a:p>
          <a:p>
            <a:pPr marL="514350" indent="-51435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Remember:  TCAs are too anticholenergic and sedation at high enough doses to treat anxiety and depression</a:t>
            </a:r>
          </a:p>
          <a:p>
            <a:pPr marL="274320" indent="-274320" fontAlgn="auto">
              <a:spcAft>
                <a:spcPts val="0"/>
              </a:spcAft>
              <a:buClr>
                <a:schemeClr val="accent3"/>
              </a:buClr>
              <a:buFont typeface="Wingdings 2"/>
              <a:buNone/>
              <a:defRPr/>
            </a:pPr>
            <a:endParaRPr lang="en-US" dirty="0"/>
          </a:p>
        </p:txBody>
      </p:sp>
    </p:spTree>
  </p:cSld>
  <p:clrMapOvr>
    <a:masterClrMapping/>
  </p:clrMapOvr>
  <p:transition spd="med"/>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B.  TREAT ANXIETY AND DEPRESSION</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1.  Raise Serotonin-Norepinephrine levels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a:t>
            </a:r>
            <a:r>
              <a:rPr lang="en-US" b="1" dirty="0" smtClean="0">
                <a:latin typeface="Arial" pitchFamily="34" charset="0"/>
                <a:cs typeface="Arial" pitchFamily="34" charset="0"/>
              </a:rPr>
              <a:t>2.  Anti-Epileptic Drugs</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a.  Pregabalin (Lyrica) – FDA approved for FMS, Seizure d/o,PHN, DPN, and in Europe approved for anxiety.</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b.  Gabapentin (Neurontin)</a:t>
            </a:r>
          </a:p>
          <a:p>
            <a:pPr marL="514350" indent="-51435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c.  Valproaic Acid (Depakote)</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d.  Carbamazepine (Tregretol) – both used for years for mood disorders</a:t>
            </a:r>
          </a:p>
        </p:txBody>
      </p:sp>
    </p:spTree>
  </p:cSld>
  <p:clrMapOvr>
    <a:masterClrMapping/>
  </p:clrMapOvr>
  <p:transition spd="med"/>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99330"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B.  TREAT ANXIETY AND DEPRESSION</a:t>
            </a:r>
          </a:p>
          <a:p>
            <a:pPr>
              <a:buFont typeface="Wingdings 2" pitchFamily="18" charset="2"/>
              <a:buNone/>
            </a:pPr>
            <a:r>
              <a:rPr lang="en-US" smtClean="0">
                <a:latin typeface="Arial" charset="0"/>
                <a:cs typeface="Arial" charset="0"/>
              </a:rPr>
              <a:t>	</a:t>
            </a:r>
            <a:r>
              <a:rPr lang="en-US" b="1" smtClean="0">
                <a:latin typeface="Arial" charset="0"/>
                <a:cs typeface="Arial" charset="0"/>
              </a:rPr>
              <a:t>3.  What NOT to use:</a:t>
            </a:r>
          </a:p>
          <a:p>
            <a:pPr>
              <a:buFont typeface="Wingdings 2" pitchFamily="18" charset="2"/>
              <a:buNone/>
            </a:pPr>
            <a:r>
              <a:rPr lang="en-US" smtClean="0">
                <a:latin typeface="Arial" charset="0"/>
                <a:cs typeface="Arial" charset="0"/>
              </a:rPr>
              <a:t>		a.  Benzodiazepines – They increase depression 		and increase pain scores.</a:t>
            </a:r>
          </a:p>
          <a:p>
            <a:pPr>
              <a:buFont typeface="Wingdings 2" pitchFamily="18" charset="2"/>
              <a:buNone/>
            </a:pPr>
            <a:r>
              <a:rPr lang="en-US" smtClean="0">
                <a:latin typeface="Arial" charset="0"/>
                <a:cs typeface="Arial" charset="0"/>
              </a:rPr>
              <a:t>		b.  Narcotics – Kills a fly with a shotgun.</a:t>
            </a:r>
          </a:p>
          <a:p>
            <a:pPr>
              <a:buFont typeface="Wingdings 2" pitchFamily="18" charset="2"/>
              <a:buNone/>
            </a:pPr>
            <a:r>
              <a:rPr lang="en-US" smtClean="0">
                <a:latin typeface="Arial" charset="0"/>
                <a:cs typeface="Arial" charset="0"/>
              </a:rPr>
              <a:t>			Morpheus – the Greek god of dreams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The Goal of Treating FMS:  ECONOMIC 101</a:t>
            </a:r>
          </a:p>
          <a:p>
            <a:pPr>
              <a:buFont typeface="Wingdings 2" pitchFamily="18" charset="2"/>
              <a:buNone/>
            </a:pPr>
            <a:r>
              <a:rPr lang="en-US" smtClean="0">
                <a:latin typeface="Arial" charset="0"/>
                <a:cs typeface="Arial" charset="0"/>
              </a:rPr>
              <a:t>Try to get the pain scores from 6-7/10 to 2-3/10 so they can return to work so they can pay taxes.  People addicted to benzos and narcotics tend to take more taxes than they pay in as a rule.</a:t>
            </a:r>
          </a:p>
        </p:txBody>
      </p:sp>
    </p:spTree>
  </p:cSld>
  <p:clrMapOvr>
    <a:masterClrMapping/>
  </p:clrMapOvr>
  <p:transition spd="med"/>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fontAlgn="auto">
              <a:spcAft>
                <a:spcPts val="0"/>
              </a:spcAft>
              <a:buClr>
                <a:schemeClr val="accent3"/>
              </a:buClr>
              <a:buFont typeface="Wingdings 2"/>
              <a:buNone/>
              <a:defRPr/>
            </a:pPr>
            <a:r>
              <a:rPr lang="en-US" b="1" dirty="0" smtClean="0">
                <a:latin typeface="Arial" pitchFamily="34" charset="0"/>
                <a:cs typeface="Arial" pitchFamily="34" charset="0"/>
              </a:rPr>
              <a:t>P – </a:t>
            </a:r>
            <a:r>
              <a:rPr lang="en-US" u="sng" dirty="0" smtClean="0">
                <a:latin typeface="Arial" pitchFamily="34" charset="0"/>
                <a:cs typeface="Arial" pitchFamily="34" charset="0"/>
              </a:rPr>
              <a:t>PLAN</a:t>
            </a:r>
          </a:p>
          <a:p>
            <a:pPr marL="274320" indent="-274320" fontAlgn="auto">
              <a:spcAft>
                <a:spcPts val="0"/>
              </a:spcAft>
              <a:buClr>
                <a:schemeClr val="accent3"/>
              </a:buClr>
              <a:buFont typeface="Wingdings 2"/>
              <a:buNone/>
              <a:defRPr/>
            </a:pPr>
            <a:endParaRPr lang="en-US" u="sng"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b="1" u="sng" dirty="0" smtClean="0">
                <a:latin typeface="Arial" pitchFamily="34" charset="0"/>
                <a:cs typeface="Arial" pitchFamily="34" charset="0"/>
              </a:rPr>
              <a:t>THE TREATMENTOF FIBROMYALGIA INVOLVES</a:t>
            </a:r>
            <a:r>
              <a:rPr lang="en-US" dirty="0" smtClean="0">
                <a:latin typeface="Arial" pitchFamily="34" charset="0"/>
                <a:cs typeface="Arial" pitchFamily="34" charset="0"/>
              </a:rPr>
              <a:t>:</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B.  Treating Anxiety and Depression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b="1" i="1" u="sng" dirty="0" smtClean="0">
                <a:latin typeface="Arial" pitchFamily="34" charset="0"/>
                <a:cs typeface="Arial" pitchFamily="34" charset="0"/>
              </a:rPr>
              <a:t>C.  Improve Sleep Architecture</a:t>
            </a:r>
          </a:p>
          <a:p>
            <a:pPr marL="514350" indent="-514350" fontAlgn="auto">
              <a:spcAft>
                <a:spcPts val="0"/>
              </a:spcAft>
              <a:buClr>
                <a:schemeClr val="accent3"/>
              </a:buClr>
              <a:buFont typeface="Wingdings 2"/>
              <a:buNone/>
              <a:defRPr/>
            </a:pPr>
            <a:endParaRPr lang="en-US" b="1" i="1" u="sng" dirty="0">
              <a:latin typeface="Arial" pitchFamily="34" charset="0"/>
              <a:cs typeface="Arial" pitchFamily="34" charset="0"/>
            </a:endParaRPr>
          </a:p>
        </p:txBody>
      </p:sp>
    </p:spTree>
  </p:cSld>
  <p:clrMapOvr>
    <a:masterClrMapping/>
  </p:clrMapOvr>
  <p:transition spd="med"/>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01378" name="Content Placeholder 2"/>
          <p:cNvSpPr>
            <a:spLocks noGrp="1"/>
          </p:cNvSpPr>
          <p:nvPr>
            <p:ph idx="1"/>
          </p:nvPr>
        </p:nvSpPr>
        <p:spPr>
          <a:xfrm>
            <a:off x="457200" y="914400"/>
            <a:ext cx="8229600" cy="5410200"/>
          </a:xfrm>
        </p:spPr>
        <p:txBody>
          <a:bodyPr/>
          <a:lstStyle/>
          <a:p>
            <a:pPr marL="514350" indent="-514350">
              <a:buFont typeface="Wingdings 2" pitchFamily="18" charset="2"/>
              <a:buNone/>
            </a:pPr>
            <a:r>
              <a:rPr lang="en-US" smtClean="0">
                <a:latin typeface="Arial" charset="0"/>
                <a:cs typeface="Arial" charset="0"/>
              </a:rPr>
              <a:t>C.  IMPROVE SLEEP ARCHITECTURE</a:t>
            </a:r>
          </a:p>
          <a:p>
            <a:pPr marL="514350" indent="-514350">
              <a:buFont typeface="Wingdings 2" pitchFamily="18" charset="2"/>
              <a:buNone/>
            </a:pPr>
            <a:endParaRPr lang="en-US" smtClean="0">
              <a:latin typeface="Arial" charset="0"/>
              <a:cs typeface="Arial" charset="0"/>
            </a:endParaRPr>
          </a:p>
          <a:p>
            <a:pPr marL="514350" indent="-514350">
              <a:buFont typeface="Wingdings 2" pitchFamily="18" charset="2"/>
              <a:buNone/>
            </a:pPr>
            <a:r>
              <a:rPr lang="en-US" smtClean="0">
                <a:latin typeface="Arial" charset="0"/>
                <a:cs typeface="Arial" charset="0"/>
              </a:rPr>
              <a:t>80% of FMS patients report Non-Restorative Sleep.</a:t>
            </a:r>
          </a:p>
          <a:p>
            <a:pPr marL="514350" indent="-514350">
              <a:buFont typeface="Wingdings 2" pitchFamily="18" charset="2"/>
              <a:buNone/>
            </a:pPr>
            <a:endParaRPr lang="en-US" smtClean="0">
              <a:latin typeface="Arial" charset="0"/>
              <a:cs typeface="Arial" charset="0"/>
            </a:endParaRPr>
          </a:p>
          <a:p>
            <a:pPr marL="514350" indent="-514350">
              <a:buFont typeface="Wingdings 2" pitchFamily="18" charset="2"/>
              <a:buNone/>
            </a:pPr>
            <a:r>
              <a:rPr lang="en-US" smtClean="0">
                <a:latin typeface="Arial" charset="0"/>
                <a:cs typeface="Arial" charset="0"/>
              </a:rPr>
              <a:t>Why do we want to improve sleep architecture?</a:t>
            </a:r>
          </a:p>
        </p:txBody>
      </p:sp>
    </p:spTree>
  </p:cSld>
  <p:clrMapOvr>
    <a:masterClrMapping/>
  </p:clrMapOvr>
  <p:transition spd="med"/>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02402" name="Content Placeholder 2"/>
          <p:cNvSpPr>
            <a:spLocks noGrp="1"/>
          </p:cNvSpPr>
          <p:nvPr>
            <p:ph idx="1"/>
          </p:nvPr>
        </p:nvSpPr>
        <p:spPr>
          <a:xfrm>
            <a:off x="457200" y="914400"/>
            <a:ext cx="8229600" cy="5410200"/>
          </a:xfrm>
        </p:spPr>
        <p:txBody>
          <a:bodyPr/>
          <a:lstStyle/>
          <a:p>
            <a:pPr marL="514350" indent="-514350">
              <a:buFont typeface="Wingdings 2" pitchFamily="18" charset="2"/>
              <a:buNone/>
            </a:pPr>
            <a:r>
              <a:rPr lang="en-US" smtClean="0">
                <a:latin typeface="Arial" charset="0"/>
                <a:cs typeface="Arial" charset="0"/>
              </a:rPr>
              <a:t>C.  IMPROVE SLEEP ARCHITECTURE</a:t>
            </a:r>
          </a:p>
          <a:p>
            <a:pPr marL="514350" indent="-514350">
              <a:buFont typeface="Wingdings 2" pitchFamily="18" charset="2"/>
              <a:buNone/>
            </a:pPr>
            <a:r>
              <a:rPr lang="en-US" smtClean="0">
                <a:latin typeface="Arial" charset="0"/>
                <a:cs typeface="Arial" charset="0"/>
              </a:rPr>
              <a:t>FMS polysomnographic studies show abnormalities in sleep </a:t>
            </a:r>
            <a:r>
              <a:rPr lang="en-US" u="sng" smtClean="0">
                <a:latin typeface="Arial" charset="0"/>
                <a:cs typeface="Arial" charset="0"/>
              </a:rPr>
              <a:t>continuity</a:t>
            </a:r>
            <a:r>
              <a:rPr lang="en-US" smtClean="0">
                <a:latin typeface="Arial" charset="0"/>
                <a:cs typeface="Arial" charset="0"/>
              </a:rPr>
              <a:t> as well as sleep </a:t>
            </a:r>
            <a:r>
              <a:rPr lang="en-US" u="sng" smtClean="0">
                <a:latin typeface="Arial" charset="0"/>
                <a:cs typeface="Arial" charset="0"/>
              </a:rPr>
              <a:t>architecture</a:t>
            </a:r>
            <a:r>
              <a:rPr lang="en-US" smtClean="0">
                <a:latin typeface="Arial" charset="0"/>
                <a:cs typeface="Arial" charset="0"/>
              </a:rPr>
              <a:t>.</a:t>
            </a:r>
          </a:p>
          <a:p>
            <a:pPr marL="514350" indent="-514350">
              <a:buFont typeface="Wingdings 2" pitchFamily="18" charset="2"/>
              <a:buNone/>
            </a:pPr>
            <a:r>
              <a:rPr lang="en-US" smtClean="0">
                <a:latin typeface="Arial" charset="0"/>
                <a:cs typeface="Arial" charset="0"/>
              </a:rPr>
              <a:t>a.  Decreased REM sleep with FMS</a:t>
            </a:r>
          </a:p>
          <a:p>
            <a:pPr marL="514350" indent="-514350">
              <a:buFont typeface="Wingdings 2" pitchFamily="18" charset="2"/>
              <a:buNone/>
            </a:pPr>
            <a:r>
              <a:rPr lang="en-US" smtClean="0">
                <a:latin typeface="Arial" charset="0"/>
                <a:cs typeface="Arial" charset="0"/>
              </a:rPr>
              <a:t>b.  Increased awakenings with FMS</a:t>
            </a:r>
          </a:p>
          <a:p>
            <a:pPr marL="514350" indent="-514350">
              <a:buFont typeface="Wingdings 2" pitchFamily="18" charset="2"/>
              <a:buNone/>
            </a:pPr>
            <a:r>
              <a:rPr lang="en-US" smtClean="0">
                <a:latin typeface="Arial" charset="0"/>
                <a:cs typeface="Arial" charset="0"/>
              </a:rPr>
              <a:t>c.  Abnormal alpha wave intrusions in non-REM which is found to worsen </a:t>
            </a:r>
            <a:r>
              <a:rPr lang="en-US" b="1" u="sng" smtClean="0">
                <a:latin typeface="Arial" charset="0"/>
                <a:cs typeface="Arial" charset="0"/>
              </a:rPr>
              <a:t>pain</a:t>
            </a:r>
            <a:r>
              <a:rPr lang="en-US" smtClean="0">
                <a:latin typeface="Arial" charset="0"/>
                <a:cs typeface="Arial" charset="0"/>
              </a:rPr>
              <a:t> in sleep with FMS</a:t>
            </a:r>
          </a:p>
          <a:p>
            <a:pPr marL="514350" indent="-514350">
              <a:buFont typeface="Wingdings 2" pitchFamily="18" charset="2"/>
              <a:buNone/>
            </a:pPr>
            <a:r>
              <a:rPr lang="en-US" smtClean="0">
                <a:latin typeface="Arial" charset="0"/>
                <a:cs typeface="Arial" charset="0"/>
              </a:rPr>
              <a:t>d.  Stage 4 or Delta wave sleep is where many restorative hormones are activated like Growth Hormone.  This leads to the </a:t>
            </a:r>
            <a:r>
              <a:rPr lang="en-US" b="1" u="sng" smtClean="0">
                <a:latin typeface="Arial" charset="0"/>
                <a:cs typeface="Arial" charset="0"/>
              </a:rPr>
              <a:t>fibrositis symptom complex</a:t>
            </a:r>
            <a:r>
              <a:rPr lang="en-US" smtClean="0">
                <a:latin typeface="Arial" charset="0"/>
                <a:cs typeface="Arial" charset="0"/>
              </a:rPr>
              <a:t> causing non-restorative sleep.</a:t>
            </a:r>
          </a:p>
          <a:p>
            <a:pPr marL="514350" indent="-514350">
              <a:buFont typeface="Wingdings 2" pitchFamily="18" charset="2"/>
              <a:buNone/>
            </a:pPr>
            <a:endParaRPr lang="en-US" u="sng" smtClean="0">
              <a:latin typeface="Arial" charset="0"/>
              <a:cs typeface="Arial" charset="0"/>
            </a:endParaRPr>
          </a:p>
          <a:p>
            <a:pPr marL="514350" indent="-514350">
              <a:buFont typeface="Wingdings 2" pitchFamily="18" charset="2"/>
              <a:buNone/>
            </a:pPr>
            <a:endParaRPr lang="en-US" smtClean="0">
              <a:latin typeface="Arial" charset="0"/>
              <a:cs typeface="Arial" charset="0"/>
            </a:endParaRPr>
          </a:p>
          <a:p>
            <a:pPr marL="514350" indent="-514350">
              <a:buFont typeface="Wingdings 2" pitchFamily="18" charset="2"/>
              <a:buAutoNum type="alphaUcPeriod" startAt="3"/>
            </a:pPr>
            <a:endParaRPr lang="en-US" smtClean="0">
              <a:latin typeface="Arial" charset="0"/>
              <a:cs typeface="Arial" charset="0"/>
            </a:endParaRPr>
          </a:p>
        </p:txBody>
      </p:sp>
    </p:spTree>
  </p:cSld>
  <p:clrMapOvr>
    <a:masterClrMapping/>
  </p:clrMapOvr>
  <p:transition spd="med"/>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514350" indent="-514350" fontAlgn="auto">
              <a:spcAft>
                <a:spcPts val="0"/>
              </a:spcAft>
              <a:buClr>
                <a:schemeClr val="accent3"/>
              </a:buClr>
              <a:buFont typeface="Wingdings 2"/>
              <a:buAutoNum type="alphaUcPeriod" startAt="3"/>
              <a:defRPr/>
            </a:pPr>
            <a:r>
              <a:rPr lang="en-US" dirty="0" smtClean="0">
                <a:latin typeface="Arial" pitchFamily="34" charset="0"/>
                <a:cs typeface="Arial" pitchFamily="34" charset="0"/>
              </a:rPr>
              <a:t>IMPROVE SLEEP ARCHITECTURE</a:t>
            </a:r>
          </a:p>
          <a:p>
            <a:pPr marL="514350" indent="-514350" fontAlgn="auto">
              <a:spcAft>
                <a:spcPts val="0"/>
              </a:spcAft>
              <a:buClr>
                <a:schemeClr val="accent3"/>
              </a:buClr>
              <a:buFont typeface="Wingdings 2"/>
              <a:buAutoNum type="alphaUcPeriod" startAt="3"/>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So, poor sleep increases </a:t>
            </a:r>
            <a:r>
              <a:rPr lang="en-US" b="1" u="sng" dirty="0" smtClean="0">
                <a:latin typeface="Arial" pitchFamily="34" charset="0"/>
                <a:cs typeface="Arial" pitchFamily="34" charset="0"/>
              </a:rPr>
              <a:t>pain</a:t>
            </a:r>
            <a:r>
              <a:rPr lang="en-US" dirty="0" smtClean="0">
                <a:latin typeface="Arial" pitchFamily="34" charset="0"/>
                <a:cs typeface="Arial" pitchFamily="34" charset="0"/>
              </a:rPr>
              <a:t> and </a:t>
            </a:r>
            <a:r>
              <a:rPr lang="en-US" b="1" u="sng" dirty="0" smtClean="0">
                <a:latin typeface="Arial" pitchFamily="34" charset="0"/>
                <a:cs typeface="Arial" pitchFamily="34" charset="0"/>
              </a:rPr>
              <a:t>fibrositis</a:t>
            </a:r>
            <a:r>
              <a:rPr lang="en-US" b="1" dirty="0" smtClean="0">
                <a:latin typeface="Arial" pitchFamily="34" charset="0"/>
                <a:cs typeface="Arial" pitchFamily="34" charset="0"/>
              </a:rPr>
              <a:t> </a:t>
            </a:r>
            <a:r>
              <a:rPr lang="en-US" dirty="0" smtClean="0">
                <a:latin typeface="Arial" pitchFamily="34" charset="0"/>
                <a:cs typeface="Arial" pitchFamily="34" charset="0"/>
              </a:rPr>
              <a:t>symptoms.</a:t>
            </a:r>
          </a:p>
          <a:p>
            <a:pPr marL="514350" indent="-51435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That is why Fibromyalgia is thought to be an illness of the NEURO-ENDOCRINE SYSTEM.</a:t>
            </a:r>
          </a:p>
          <a:p>
            <a:pPr marL="274320" indent="-274320" fontAlgn="auto">
              <a:spcAft>
                <a:spcPts val="0"/>
              </a:spcAft>
              <a:buClr>
                <a:schemeClr val="accent3"/>
              </a:buClr>
              <a:buFont typeface="Wingdings 2"/>
              <a:buNone/>
              <a:defRPr/>
            </a:pPr>
            <a:endParaRPr lang="en-US" dirty="0">
              <a:latin typeface="Arial" pitchFamily="34" charset="0"/>
              <a:cs typeface="Arial" pitchFamily="34" charset="0"/>
            </a:endParaRPr>
          </a:p>
        </p:txBody>
      </p:sp>
    </p:spTree>
  </p:cSld>
  <p:clrMapOvr>
    <a:masterClrMapping/>
  </p:clrMapOvr>
  <p:transition spd="med"/>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04450"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C.  IMPROVE SLEEP ARCHITECTURE</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1.  Antiepileptic Drugs – Improve pain and sleep</a:t>
            </a:r>
          </a:p>
          <a:p>
            <a:pPr>
              <a:buFont typeface="Wingdings 2" pitchFamily="18" charset="2"/>
              <a:buNone/>
            </a:pPr>
            <a:r>
              <a:rPr lang="en-US" smtClean="0">
                <a:latin typeface="Arial" charset="0"/>
                <a:cs typeface="Arial" charset="0"/>
              </a:rPr>
              <a:t>		a.  Pregabalin (Lyrica)</a:t>
            </a:r>
          </a:p>
          <a:p>
            <a:pPr>
              <a:buFont typeface="Wingdings 2" pitchFamily="18" charset="2"/>
              <a:buNone/>
            </a:pPr>
            <a:r>
              <a:rPr lang="en-US" smtClean="0">
                <a:latin typeface="Arial" charset="0"/>
                <a:cs typeface="Arial" charset="0"/>
              </a:rPr>
              <a:t>			1.  Has a sedative effect</a:t>
            </a:r>
          </a:p>
          <a:p>
            <a:pPr>
              <a:buFont typeface="Wingdings 2" pitchFamily="18" charset="2"/>
              <a:buNone/>
            </a:pPr>
            <a:r>
              <a:rPr lang="en-US" smtClean="0">
                <a:latin typeface="Arial" charset="0"/>
                <a:cs typeface="Arial" charset="0"/>
              </a:rPr>
              <a:t>			2.  Enhances slow wave delta sleep</a:t>
            </a:r>
          </a:p>
          <a:p>
            <a:pPr>
              <a:buFont typeface="Wingdings 2" pitchFamily="18" charset="2"/>
              <a:buNone/>
            </a:pPr>
            <a:r>
              <a:rPr lang="en-US" smtClean="0">
                <a:latin typeface="Arial" charset="0"/>
                <a:cs typeface="Arial" charset="0"/>
              </a:rPr>
              <a:t>		b.  Gabapentin (neurontin)</a:t>
            </a: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algn="ctr" fontAlgn="auto">
              <a:spcAft>
                <a:spcPts val="0"/>
              </a:spcAft>
              <a:defRPr/>
            </a:pPr>
            <a:endParaRPr lang="en-US" dirty="0">
              <a:effectLst>
                <a:outerShdw blurRad="38100" dist="38100" dir="2700000" algn="tl">
                  <a:srgbClr val="000000">
                    <a:alpha val="43137"/>
                  </a:srgbClr>
                </a:outerShdw>
              </a:effectLst>
            </a:endParaRPr>
          </a:p>
        </p:txBody>
      </p:sp>
      <p:sp>
        <p:nvSpPr>
          <p:cNvPr id="22530" name="Content Placeholder 2"/>
          <p:cNvSpPr>
            <a:spLocks noGrp="1"/>
          </p:cNvSpPr>
          <p:nvPr>
            <p:ph idx="1"/>
          </p:nvPr>
        </p:nvSpPr>
        <p:spPr>
          <a:xfrm>
            <a:off x="457200" y="1066800"/>
            <a:ext cx="8229600" cy="5303838"/>
          </a:xfrm>
        </p:spPr>
        <p:txBody>
          <a:bodyPr/>
          <a:lstStyle/>
          <a:p>
            <a:pPr>
              <a:buFont typeface="Wingdings 2" pitchFamily="18" charset="2"/>
              <a:buNone/>
            </a:pPr>
            <a:r>
              <a:rPr lang="en-US" sz="2400" smtClean="0">
                <a:latin typeface="Arial" charset="0"/>
                <a:cs typeface="Arial" charset="0"/>
              </a:rPr>
              <a:t>What is a </a:t>
            </a:r>
            <a:r>
              <a:rPr lang="en-US" sz="2400" u="sng" smtClean="0">
                <a:latin typeface="Arial" charset="0"/>
                <a:cs typeface="Arial" charset="0"/>
              </a:rPr>
              <a:t>WIND-UP PHENOMENON</a:t>
            </a:r>
            <a:r>
              <a:rPr lang="en-US" sz="2400" smtClean="0">
                <a:latin typeface="Arial" charset="0"/>
                <a:cs typeface="Arial" charset="0"/>
              </a:rPr>
              <a:t>?</a:t>
            </a:r>
          </a:p>
          <a:p>
            <a:pPr>
              <a:buFont typeface="Wingdings 2" pitchFamily="18" charset="2"/>
              <a:buNone/>
            </a:pPr>
            <a:endParaRPr lang="en-US" sz="2400" smtClean="0">
              <a:latin typeface="Arial" charset="0"/>
              <a:cs typeface="Arial" charset="0"/>
            </a:endParaRPr>
          </a:p>
          <a:p>
            <a:pPr algn="ctr">
              <a:buFont typeface="Wingdings 2" pitchFamily="18" charset="2"/>
              <a:buNone/>
            </a:pPr>
            <a:r>
              <a:rPr lang="en-US" sz="2400" smtClean="0">
                <a:latin typeface="Arial" charset="0"/>
                <a:cs typeface="Arial" charset="0"/>
              </a:rPr>
              <a:t>It is </a:t>
            </a:r>
          </a:p>
          <a:p>
            <a:pPr algn="ctr">
              <a:buFont typeface="Wingdings 2" pitchFamily="18" charset="2"/>
              <a:buNone/>
            </a:pPr>
            <a:r>
              <a:rPr lang="en-US" sz="2400" u="sng" smtClean="0">
                <a:latin typeface="Arial" charset="0"/>
                <a:cs typeface="Arial" charset="0"/>
              </a:rPr>
              <a:t>NEURON HYPEREXCITABILITY </a:t>
            </a:r>
          </a:p>
          <a:p>
            <a:pPr algn="ctr">
              <a:buFont typeface="Wingdings 2" pitchFamily="18" charset="2"/>
              <a:buNone/>
            </a:pPr>
            <a:r>
              <a:rPr lang="en-US" sz="2400" smtClean="0">
                <a:latin typeface="Arial" charset="0"/>
                <a:cs typeface="Arial" charset="0"/>
              </a:rPr>
              <a:t>with a </a:t>
            </a:r>
          </a:p>
          <a:p>
            <a:pPr algn="ctr">
              <a:buFont typeface="Wingdings 2" pitchFamily="18" charset="2"/>
              <a:buNone/>
            </a:pPr>
            <a:r>
              <a:rPr lang="en-US" sz="2400" u="sng" smtClean="0">
                <a:latin typeface="Arial" charset="0"/>
                <a:cs typeface="Arial" charset="0"/>
              </a:rPr>
              <a:t>LOW DISCHARGE THRESHOLD</a:t>
            </a:r>
            <a:r>
              <a:rPr lang="en-US" sz="2400" smtClean="0">
                <a:latin typeface="Arial" charset="0"/>
                <a:cs typeface="Arial" charset="0"/>
              </a:rPr>
              <a:t> </a:t>
            </a:r>
          </a:p>
          <a:p>
            <a:pPr algn="ctr">
              <a:buFont typeface="Wingdings 2" pitchFamily="18" charset="2"/>
              <a:buNone/>
            </a:pPr>
            <a:r>
              <a:rPr lang="en-US" sz="2400" smtClean="0">
                <a:latin typeface="Arial" charset="0"/>
                <a:cs typeface="Arial" charset="0"/>
              </a:rPr>
              <a:t>that worsens with each sensory input (pain, touch, movement, any sensory input).  </a:t>
            </a:r>
          </a:p>
          <a:p>
            <a:pPr algn="ctr">
              <a:buFont typeface="Wingdings 2" pitchFamily="18" charset="2"/>
              <a:buNone/>
            </a:pPr>
            <a:r>
              <a:rPr lang="en-US" sz="2400" smtClean="0">
                <a:latin typeface="Arial" charset="0"/>
                <a:cs typeface="Arial" charset="0"/>
              </a:rPr>
              <a:t>This creates an </a:t>
            </a:r>
          </a:p>
          <a:p>
            <a:pPr algn="ctr">
              <a:buFont typeface="Wingdings 2" pitchFamily="18" charset="2"/>
              <a:buNone/>
            </a:pPr>
            <a:r>
              <a:rPr lang="en-US" sz="2400" u="sng" smtClean="0">
                <a:latin typeface="Arial" charset="0"/>
                <a:cs typeface="Arial" charset="0"/>
              </a:rPr>
              <a:t>EXAGERATED DISCOMFORT </a:t>
            </a:r>
          </a:p>
          <a:p>
            <a:pPr algn="ctr">
              <a:buFont typeface="Wingdings 2" pitchFamily="18" charset="2"/>
              <a:buNone/>
            </a:pPr>
            <a:r>
              <a:rPr lang="en-US" sz="2400" smtClean="0">
                <a:latin typeface="Arial" charset="0"/>
                <a:cs typeface="Arial" charset="0"/>
              </a:rPr>
              <a:t>in people with </a:t>
            </a:r>
          </a:p>
          <a:p>
            <a:pPr algn="ctr">
              <a:buFont typeface="Wingdings 2" pitchFamily="18" charset="2"/>
              <a:buNone/>
            </a:pPr>
            <a:r>
              <a:rPr lang="en-US" sz="2400" u="sng" smtClean="0">
                <a:latin typeface="Arial" charset="0"/>
                <a:cs typeface="Arial" charset="0"/>
              </a:rPr>
              <a:t>CENTRAL SENSITIZATION SYNDROME</a:t>
            </a:r>
            <a:r>
              <a:rPr lang="en-US" sz="2400" smtClean="0">
                <a:latin typeface="Arial" charset="0"/>
                <a:cs typeface="Arial" charset="0"/>
              </a:rPr>
              <a:t>.</a:t>
            </a:r>
            <a:endParaRPr lang="en-US" sz="3600" smtClean="0"/>
          </a:p>
        </p:txBody>
      </p:sp>
    </p:spTree>
  </p:cSld>
  <p:clrMapOvr>
    <a:masterClrMapping/>
  </p:clrMapOvr>
  <p:transition spd="med"/>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05474"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C.  IMPROVE SLEEP ARCHITECTURE</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2.  Tricyclic Antidepressants (TCAs) – Improve pain, depression and sleep.</a:t>
            </a:r>
          </a:p>
          <a:p>
            <a:pPr>
              <a:buFont typeface="Wingdings 2" pitchFamily="18" charset="2"/>
              <a:buNone/>
            </a:pPr>
            <a:r>
              <a:rPr lang="en-US" smtClean="0">
                <a:latin typeface="Arial" charset="0"/>
                <a:cs typeface="Arial" charset="0"/>
              </a:rPr>
              <a:t>		a.  Amitriptylline (Elavil)</a:t>
            </a:r>
          </a:p>
          <a:p>
            <a:pPr>
              <a:buFont typeface="Wingdings 2" pitchFamily="18" charset="2"/>
              <a:buNone/>
            </a:pPr>
            <a:r>
              <a:rPr lang="en-US" smtClean="0">
                <a:latin typeface="Arial" charset="0"/>
                <a:cs typeface="Arial" charset="0"/>
              </a:rPr>
              <a:t>		b.  Imipramine (Tofranil)</a:t>
            </a:r>
          </a:p>
          <a:p>
            <a:pPr>
              <a:buFont typeface="Wingdings 2" pitchFamily="18" charset="2"/>
              <a:buNone/>
            </a:pPr>
            <a:r>
              <a:rPr lang="en-US" smtClean="0">
                <a:latin typeface="Arial" charset="0"/>
                <a:cs typeface="Arial" charset="0"/>
              </a:rPr>
              <a:t>		c.  Many others</a:t>
            </a: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06498"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C.  IMPROVE SLEEP ARCHITECTURE</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3.  Non-Benzodiazepine Sedatives – Improve sleep.</a:t>
            </a:r>
          </a:p>
          <a:p>
            <a:pPr>
              <a:buFont typeface="Wingdings 2" pitchFamily="18" charset="2"/>
              <a:buNone/>
            </a:pPr>
            <a:r>
              <a:rPr lang="en-US" smtClean="0">
                <a:latin typeface="Arial" charset="0"/>
                <a:cs typeface="Arial" charset="0"/>
              </a:rPr>
              <a:t>		a.  Zolpidem  (Ambien)</a:t>
            </a:r>
          </a:p>
          <a:p>
            <a:pPr>
              <a:buFont typeface="Wingdings 2" pitchFamily="18" charset="2"/>
              <a:buNone/>
            </a:pPr>
            <a:r>
              <a:rPr lang="en-US" smtClean="0">
                <a:latin typeface="Arial" charset="0"/>
                <a:cs typeface="Arial" charset="0"/>
              </a:rPr>
              <a:t>		b.  Zaleplon  (Sonata)</a:t>
            </a:r>
          </a:p>
          <a:p>
            <a:pPr>
              <a:buFont typeface="Wingdings 2" pitchFamily="18" charset="2"/>
              <a:buNone/>
            </a:pPr>
            <a:r>
              <a:rPr lang="en-US" smtClean="0">
                <a:latin typeface="Arial" charset="0"/>
                <a:cs typeface="Arial" charset="0"/>
              </a:rPr>
              <a:t>		c.  Eszopiclone (Lunesta)</a:t>
            </a:r>
          </a:p>
          <a:p>
            <a:pPr>
              <a:buFont typeface="Wingdings 2" pitchFamily="18" charset="2"/>
              <a:buNone/>
            </a:pPr>
            <a:r>
              <a:rPr lang="en-US" smtClean="0">
                <a:latin typeface="Arial" charset="0"/>
                <a:cs typeface="Arial" charset="0"/>
              </a:rPr>
              <a:t>		d.  DO NOT use benzo’s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	4.  Teach sleep hygiene</a:t>
            </a:r>
          </a:p>
          <a:p>
            <a:pPr>
              <a:buFont typeface="Wingdings 2" pitchFamily="18" charset="2"/>
              <a:buNone/>
            </a:pPr>
            <a:r>
              <a:rPr lang="en-US" smtClean="0">
                <a:latin typeface="Arial" charset="0"/>
                <a:cs typeface="Arial" charset="0"/>
              </a:rPr>
              <a:t>	5.  Treat depression and anxiety</a:t>
            </a:r>
          </a:p>
          <a:p>
            <a:pPr>
              <a:buFont typeface="Wingdings 2" pitchFamily="18" charset="2"/>
              <a:buNone/>
            </a:pPr>
            <a:r>
              <a:rPr lang="en-US" smtClean="0">
                <a:latin typeface="Arial" charset="0"/>
                <a:cs typeface="Arial" charset="0"/>
              </a:rPr>
              <a:t>	6.  Exercising/Stretching not within 3 hours of HS</a:t>
            </a:r>
          </a:p>
        </p:txBody>
      </p:sp>
    </p:spTree>
  </p:cSld>
  <p:clrMapOvr>
    <a:masterClrMapping/>
  </p:clrMapOvr>
  <p:transition spd="med"/>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07522" name="Content Placeholder 2"/>
          <p:cNvSpPr>
            <a:spLocks noGrp="1"/>
          </p:cNvSpPr>
          <p:nvPr>
            <p:ph idx="1"/>
          </p:nvPr>
        </p:nvSpPr>
        <p:spPr>
          <a:xfrm>
            <a:off x="457200" y="914400"/>
            <a:ext cx="8229600" cy="5410200"/>
          </a:xfrm>
        </p:spPr>
        <p:txBody>
          <a:bodyPr/>
          <a:lstStyle/>
          <a:p>
            <a:pPr>
              <a:buFont typeface="Wingdings 2" pitchFamily="18" charset="2"/>
              <a:buNone/>
            </a:pPr>
            <a:r>
              <a:rPr lang="en-US" smtClean="0">
                <a:latin typeface="Arial" charset="0"/>
                <a:cs typeface="Arial" charset="0"/>
              </a:rPr>
              <a:t>Which of the FDA approved medications would you want to start first?</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FMS pain with </a:t>
            </a:r>
            <a:r>
              <a:rPr lang="en-US" u="sng" smtClean="0">
                <a:latin typeface="Arial" charset="0"/>
                <a:cs typeface="Arial" charset="0"/>
              </a:rPr>
              <a:t>Fatigue</a:t>
            </a:r>
            <a:r>
              <a:rPr lang="en-US" smtClean="0">
                <a:latin typeface="Arial" charset="0"/>
                <a:cs typeface="Arial" charset="0"/>
              </a:rPr>
              <a:t> dominant:  Savella</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FMS pain with </a:t>
            </a:r>
            <a:r>
              <a:rPr lang="en-US" u="sng" smtClean="0">
                <a:latin typeface="Arial" charset="0"/>
                <a:cs typeface="Arial" charset="0"/>
              </a:rPr>
              <a:t>Depression</a:t>
            </a:r>
            <a:r>
              <a:rPr lang="en-US" smtClean="0">
                <a:latin typeface="Arial" charset="0"/>
                <a:cs typeface="Arial" charset="0"/>
              </a:rPr>
              <a:t> dominant:  Cymbalta</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FMS pain with </a:t>
            </a:r>
            <a:r>
              <a:rPr lang="en-US" u="sng" smtClean="0">
                <a:latin typeface="Arial" charset="0"/>
                <a:cs typeface="Arial" charset="0"/>
              </a:rPr>
              <a:t>Insomnia</a:t>
            </a:r>
            <a:r>
              <a:rPr lang="en-US" smtClean="0">
                <a:latin typeface="Arial" charset="0"/>
                <a:cs typeface="Arial" charset="0"/>
              </a:rPr>
              <a:t> dominant:  Lyrica</a:t>
            </a: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fontAlgn="auto">
              <a:spcAft>
                <a:spcPts val="0"/>
              </a:spcAft>
              <a:buClr>
                <a:schemeClr val="accent3"/>
              </a:buClr>
              <a:buFont typeface="Wingdings 2"/>
              <a:buNone/>
              <a:defRPr/>
            </a:pPr>
            <a:r>
              <a:rPr lang="en-US" b="1" dirty="0" smtClean="0">
                <a:latin typeface="Arial" pitchFamily="34" charset="0"/>
                <a:cs typeface="Arial" pitchFamily="34" charset="0"/>
              </a:rPr>
              <a:t>P – </a:t>
            </a:r>
            <a:r>
              <a:rPr lang="en-US" u="sng" dirty="0" smtClean="0">
                <a:latin typeface="Arial" pitchFamily="34" charset="0"/>
                <a:cs typeface="Arial" pitchFamily="34" charset="0"/>
              </a:rPr>
              <a:t>PLAN</a:t>
            </a:r>
          </a:p>
          <a:p>
            <a:pPr marL="274320" indent="-274320" fontAlgn="auto">
              <a:spcAft>
                <a:spcPts val="0"/>
              </a:spcAft>
              <a:buClr>
                <a:schemeClr val="accent3"/>
              </a:buClr>
              <a:buFont typeface="Wingdings 2"/>
              <a:buNone/>
              <a:defRPr/>
            </a:pPr>
            <a:endParaRPr lang="en-US" u="sng" dirty="0" smtClean="0">
              <a:latin typeface="Arial" pitchFamily="34" charset="0"/>
              <a:cs typeface="Arial" pitchFamily="34" charset="0"/>
            </a:endParaRPr>
          </a:p>
          <a:p>
            <a:pPr marL="274320" indent="-274320" fontAlgn="auto">
              <a:spcAft>
                <a:spcPts val="0"/>
              </a:spcAft>
              <a:buClr>
                <a:schemeClr val="accent3"/>
              </a:buClr>
              <a:buFont typeface="Wingdings 2"/>
              <a:buNone/>
              <a:defRPr/>
            </a:pPr>
            <a:r>
              <a:rPr lang="en-US" b="1" u="sng" dirty="0" smtClean="0">
                <a:latin typeface="Arial" pitchFamily="34" charset="0"/>
                <a:cs typeface="Arial" pitchFamily="34" charset="0"/>
              </a:rPr>
              <a:t>THE TREATMENTOF FIBROMYALGIA INVOLVES</a:t>
            </a:r>
            <a:r>
              <a:rPr lang="en-US" dirty="0" smtClean="0">
                <a:latin typeface="Arial" pitchFamily="34" charset="0"/>
                <a:cs typeface="Arial" pitchFamily="34" charset="0"/>
              </a:rPr>
              <a:t>:</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A.  Treating Fibromyalgia Pain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B.  Treating Anxiety and Depression</a:t>
            </a:r>
          </a:p>
          <a:p>
            <a:pPr marL="514350" indent="-514350" fontAlgn="auto">
              <a:spcAft>
                <a:spcPts val="0"/>
              </a:spcAft>
              <a:buClr>
                <a:schemeClr val="accent3"/>
              </a:buClr>
              <a:buFont typeface="Wingdings 2"/>
              <a:buAutoNum type="alphaUcPeriod"/>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C	Improve Sleep Architecture</a:t>
            </a:r>
          </a:p>
          <a:p>
            <a:pPr marL="514350" indent="-514350" fontAlgn="auto">
              <a:spcAft>
                <a:spcPts val="0"/>
              </a:spcAft>
              <a:buClr>
                <a:schemeClr val="accent3"/>
              </a:buClr>
              <a:buFont typeface="Wingdings 2"/>
              <a:buAutoNum type="alphaUcPeriod" startAt="3"/>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b="1" i="1" u="sng" dirty="0" smtClean="0">
                <a:latin typeface="Arial" pitchFamily="34" charset="0"/>
                <a:cs typeface="Arial" pitchFamily="34" charset="0"/>
              </a:rPr>
              <a:t>D.  Other Nurse Practitioner Treatments </a:t>
            </a:r>
          </a:p>
          <a:p>
            <a:pPr marL="274320" indent="-274320" fontAlgn="auto">
              <a:spcAft>
                <a:spcPts val="0"/>
              </a:spcAft>
              <a:buClr>
                <a:schemeClr val="accent3"/>
              </a:buClr>
              <a:buFont typeface="Wingdings 2"/>
              <a:buNone/>
              <a:defRPr/>
            </a:pPr>
            <a:endParaRPr lang="en-US" dirty="0">
              <a:latin typeface="Arial" pitchFamily="34" charset="0"/>
              <a:cs typeface="Arial" pitchFamily="34" charset="0"/>
            </a:endParaRPr>
          </a:p>
        </p:txBody>
      </p:sp>
    </p:spTree>
  </p:cSld>
  <p:clrMapOvr>
    <a:masterClrMapping/>
  </p:clrMapOvr>
  <p:transition spd="med"/>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D.  Other Nurse Practitioner Treatments </a:t>
            </a:r>
          </a:p>
          <a:p>
            <a:pPr marL="274320" indent="-274320" fontAlgn="auto">
              <a:spcAft>
                <a:spcPts val="0"/>
              </a:spcAft>
              <a:buClr>
                <a:schemeClr val="accent3"/>
              </a:buClr>
              <a:buFont typeface="Wingdings 2"/>
              <a:buNone/>
              <a:defRPr/>
            </a:pPr>
            <a:r>
              <a:rPr lang="en-US" dirty="0" smtClean="0">
                <a:latin typeface="Arial" pitchFamily="34" charset="0"/>
                <a:cs typeface="Arial" pitchFamily="34" charset="0"/>
              </a:rPr>
              <a:t>(that other healthcare providers probably won’t do)</a:t>
            </a:r>
          </a:p>
          <a:p>
            <a:pPr marL="274320" indent="-27432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Patient Education – Explain it</a:t>
            </a: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Instill a sense of self-worth</a:t>
            </a: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Avoid disability and narcotics</a:t>
            </a:r>
          </a:p>
          <a:p>
            <a:pPr marL="514350" indent="-514350" fontAlgn="auto">
              <a:spcAft>
                <a:spcPts val="0"/>
              </a:spcAft>
              <a:buClr>
                <a:schemeClr val="accent3"/>
              </a:buClr>
              <a:buFont typeface="Wingdings 2"/>
              <a:buAutoNum type="arabicPeriod"/>
              <a:defRPr/>
            </a:pPr>
            <a:r>
              <a:rPr lang="en-US" dirty="0" smtClean="0">
                <a:latin typeface="Arial" pitchFamily="34" charset="0"/>
                <a:cs typeface="Arial" pitchFamily="34" charset="0"/>
              </a:rPr>
              <a:t>Establish anxiety reducing measures</a:t>
            </a:r>
          </a:p>
          <a:p>
            <a:pPr marL="880110" lvl="1" indent="-514350" fontAlgn="auto">
              <a:spcAft>
                <a:spcPts val="0"/>
              </a:spcAft>
              <a:buFont typeface="Wingdings 2"/>
              <a:buAutoNum type="arabicPeriod"/>
              <a:defRPr/>
            </a:pPr>
            <a:r>
              <a:rPr lang="en-US" dirty="0" smtClean="0">
                <a:latin typeface="Arial" pitchFamily="34" charset="0"/>
                <a:cs typeface="Arial" pitchFamily="34" charset="0"/>
              </a:rPr>
              <a:t>Prayer</a:t>
            </a:r>
          </a:p>
          <a:p>
            <a:pPr marL="880110" lvl="1" indent="-514350" fontAlgn="auto">
              <a:spcAft>
                <a:spcPts val="0"/>
              </a:spcAft>
              <a:buFont typeface="Wingdings 2"/>
              <a:buAutoNum type="arabicPeriod"/>
              <a:defRPr/>
            </a:pPr>
            <a:r>
              <a:rPr lang="en-US" dirty="0" smtClean="0">
                <a:latin typeface="Arial" pitchFamily="34" charset="0"/>
                <a:cs typeface="Arial" pitchFamily="34" charset="0"/>
              </a:rPr>
              <a:t>Exercise</a:t>
            </a:r>
          </a:p>
          <a:p>
            <a:pPr marL="880110" lvl="1" indent="-514350" fontAlgn="auto">
              <a:spcAft>
                <a:spcPts val="0"/>
              </a:spcAft>
              <a:buFont typeface="Wingdings 2"/>
              <a:buAutoNum type="arabicPeriod"/>
              <a:defRPr/>
            </a:pPr>
            <a:endParaRPr lang="en-US" dirty="0" smtClean="0">
              <a:latin typeface="Arial" pitchFamily="34" charset="0"/>
              <a:cs typeface="Arial" pitchFamily="34" charset="0"/>
            </a:endParaRPr>
          </a:p>
          <a:p>
            <a:pPr marL="880110" lvl="1" indent="-514350" fontAlgn="auto">
              <a:spcAft>
                <a:spcPts val="0"/>
              </a:spcAft>
              <a:buFont typeface="Wingdings 2"/>
              <a:buAutoNum type="arabicPeriod"/>
              <a:defRPr/>
            </a:pPr>
            <a:endParaRPr lang="en-US" dirty="0" smtClean="0">
              <a:latin typeface="Arial" pitchFamily="34" charset="0"/>
              <a:cs typeface="Arial" pitchFamily="34" charset="0"/>
            </a:endParaRPr>
          </a:p>
          <a:p>
            <a:pPr marL="880110" lvl="1" indent="-514350" fontAlgn="auto">
              <a:spcAft>
                <a:spcPts val="0"/>
              </a:spcAft>
              <a:buFont typeface="Wingdings 2"/>
              <a:buAutoNum type="arabicPeriod"/>
              <a:defRPr/>
            </a:pPr>
            <a:endParaRPr lang="en-US" dirty="0" smtClean="0">
              <a:latin typeface="Arial" pitchFamily="34" charset="0"/>
              <a:cs typeface="Arial" pitchFamily="34" charset="0"/>
            </a:endParaRPr>
          </a:p>
        </p:txBody>
      </p:sp>
    </p:spTree>
  </p:cSld>
  <p:clrMapOvr>
    <a:masterClrMapping/>
  </p:clrMapOvr>
  <p:transition spd="med"/>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914400"/>
            <a:ext cx="8229600" cy="5486400"/>
          </a:xfrm>
        </p:spPr>
        <p:txBody>
          <a:bodyPr>
            <a:normAutofit/>
          </a:bodyPr>
          <a:lstStyle/>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D.  Other Nurse Practitioner Treatments</a:t>
            </a:r>
          </a:p>
          <a:p>
            <a:pPr marL="514350" indent="-514350" fontAlgn="auto">
              <a:spcAft>
                <a:spcPts val="0"/>
              </a:spcAft>
              <a:buClr>
                <a:schemeClr val="accent3"/>
              </a:buClr>
              <a:buFont typeface="Wingdings 2"/>
              <a:buNone/>
              <a:defRPr/>
            </a:pPr>
            <a:endParaRPr lang="en-US" dirty="0" smtClean="0">
              <a:latin typeface="Arial" pitchFamily="34" charset="0"/>
              <a:cs typeface="Arial" pitchFamily="34" charset="0"/>
            </a:endParaRP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5.  Exercising and stretching – Staying active</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6.  Address underlying psycho-social issues and stressors ,  Cognitive Behavioral Therapy (CBT) referral.</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7.  Medications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8.  Referral – Physical Therapy, Rheumatologist, Neurologist, Pain Management</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9.  Hugs</a:t>
            </a:r>
          </a:p>
          <a:p>
            <a:pPr marL="514350" indent="-514350" fontAlgn="auto">
              <a:spcAft>
                <a:spcPts val="0"/>
              </a:spcAft>
              <a:buClr>
                <a:schemeClr val="accent3"/>
              </a:buClr>
              <a:buFont typeface="Wingdings 2"/>
              <a:buNone/>
              <a:defRPr/>
            </a:pPr>
            <a:r>
              <a:rPr lang="en-US" dirty="0" smtClean="0">
                <a:latin typeface="Arial" pitchFamily="34" charset="0"/>
                <a:cs typeface="Arial" pitchFamily="34" charset="0"/>
              </a:rPr>
              <a:t> </a:t>
            </a:r>
          </a:p>
          <a:p>
            <a:pPr marL="274320" indent="-274320" fontAlgn="auto">
              <a:spcAft>
                <a:spcPts val="0"/>
              </a:spcAft>
              <a:buClr>
                <a:schemeClr val="accent3"/>
              </a:buClr>
              <a:buFont typeface="Wingdings 2"/>
              <a:buNone/>
              <a:defRPr/>
            </a:pPr>
            <a:endParaRPr lang="en-US" dirty="0">
              <a:latin typeface="Arial" pitchFamily="34" charset="0"/>
              <a:cs typeface="Arial" pitchFamily="34" charset="0"/>
            </a:endParaRPr>
          </a:p>
        </p:txBody>
      </p:sp>
    </p:spTree>
  </p:cSld>
  <p:clrMapOvr>
    <a:masterClrMapping/>
  </p:clrMapOvr>
  <p:transition spd="med"/>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7150"/>
          </a:xfrm>
        </p:spPr>
        <p:txBody>
          <a:bodyPr>
            <a:normAutofit fontScale="90000"/>
          </a:bodyPr>
          <a:lstStyle/>
          <a:p>
            <a:pPr fontAlgn="auto">
              <a:spcAft>
                <a:spcPts val="0"/>
              </a:spcAft>
              <a:defRPr/>
            </a:pPr>
            <a:endParaRPr lang="en-US" dirty="0"/>
          </a:p>
        </p:txBody>
      </p:sp>
      <p:sp>
        <p:nvSpPr>
          <p:cNvPr id="111618" name="Content Placeholder 2"/>
          <p:cNvSpPr>
            <a:spLocks noGrp="1"/>
          </p:cNvSpPr>
          <p:nvPr>
            <p:ph idx="1"/>
          </p:nvPr>
        </p:nvSpPr>
        <p:spPr>
          <a:xfrm>
            <a:off x="457200" y="838200"/>
            <a:ext cx="8229600" cy="5486400"/>
          </a:xfrm>
        </p:spPr>
        <p:txBody>
          <a:bodyPr/>
          <a:lstStyle/>
          <a:p>
            <a:pPr>
              <a:buFont typeface="Wingdings 2" pitchFamily="18" charset="2"/>
              <a:buNone/>
            </a:pPr>
            <a:r>
              <a:rPr lang="el-GR" b="1" u="sng" smtClean="0">
                <a:latin typeface="Arial" charset="0"/>
                <a:cs typeface="Arial" charset="0"/>
              </a:rPr>
              <a:t>α</a:t>
            </a:r>
            <a:r>
              <a:rPr lang="en-US" b="1" u="sng" smtClean="0">
                <a:latin typeface="Arial" charset="0"/>
                <a:cs typeface="Arial" charset="0"/>
              </a:rPr>
              <a:t>-2-</a:t>
            </a:r>
            <a:r>
              <a:rPr lang="el-GR" b="1" u="sng" smtClean="0">
                <a:latin typeface="Arial" charset="0"/>
                <a:cs typeface="Arial" charset="0"/>
              </a:rPr>
              <a:t>δ</a:t>
            </a:r>
            <a:r>
              <a:rPr lang="en-US" b="1" u="sng" smtClean="0">
                <a:latin typeface="Arial" charset="0"/>
                <a:cs typeface="Arial" charset="0"/>
              </a:rPr>
              <a:t> (alpha-2-delta) ligand anticonvulsants</a:t>
            </a:r>
          </a:p>
          <a:p>
            <a:pPr>
              <a:buFont typeface="Wingdings 2" pitchFamily="18" charset="2"/>
              <a:buNone/>
            </a:pPr>
            <a:endParaRPr lang="en-US" b="1" u="sng" smtClean="0">
              <a:latin typeface="Arial" charset="0"/>
              <a:cs typeface="Arial" charset="0"/>
            </a:endParaRPr>
          </a:p>
          <a:p>
            <a:pPr>
              <a:buFont typeface="Wingdings 2" pitchFamily="18" charset="2"/>
              <a:buNone/>
            </a:pPr>
            <a:r>
              <a:rPr lang="en-US" u="sng" smtClean="0">
                <a:latin typeface="Arial" charset="0"/>
                <a:cs typeface="Arial" charset="0"/>
              </a:rPr>
              <a:t>Adverse Reactions</a:t>
            </a:r>
            <a:r>
              <a:rPr lang="en-US" smtClean="0">
                <a:latin typeface="Arial" charset="0"/>
                <a:cs typeface="Arial" charset="0"/>
              </a:rPr>
              <a:t>:  Dizziness, somnolence, edema, weight gain</a:t>
            </a:r>
          </a:p>
          <a:p>
            <a:pPr>
              <a:buFont typeface="Wingdings 2" pitchFamily="18" charset="2"/>
              <a:buNone/>
            </a:pPr>
            <a:endParaRPr lang="en-US" smtClean="0">
              <a:latin typeface="Arial" charset="0"/>
              <a:cs typeface="Arial" charset="0"/>
            </a:endParaRPr>
          </a:p>
          <a:p>
            <a:pPr>
              <a:buFont typeface="Wingdings 2" pitchFamily="18" charset="2"/>
              <a:buNone/>
            </a:pPr>
            <a:r>
              <a:rPr lang="en-US" u="sng" smtClean="0">
                <a:latin typeface="Arial" charset="0"/>
                <a:cs typeface="Arial" charset="0"/>
              </a:rPr>
              <a:t>Interactions</a:t>
            </a:r>
            <a:r>
              <a:rPr lang="en-US" smtClean="0">
                <a:latin typeface="Arial" charset="0"/>
                <a:cs typeface="Arial" charset="0"/>
              </a:rPr>
              <a:t>:  Potentiates other CNS drugs</a:t>
            </a:r>
          </a:p>
          <a:p>
            <a:pPr>
              <a:buFont typeface="Wingdings 2" pitchFamily="18" charset="2"/>
              <a:buNone/>
            </a:pPr>
            <a:endParaRPr lang="en-US" smtClean="0">
              <a:latin typeface="Arial" charset="0"/>
              <a:cs typeface="Arial" charset="0"/>
            </a:endParaRPr>
          </a:p>
          <a:p>
            <a:pPr>
              <a:buFont typeface="Wingdings 2" pitchFamily="18" charset="2"/>
              <a:buNone/>
            </a:pPr>
            <a:r>
              <a:rPr lang="en-US" u="sng" smtClean="0">
                <a:latin typeface="Arial" charset="0"/>
                <a:cs typeface="Arial" charset="0"/>
              </a:rPr>
              <a:t>Precautions</a:t>
            </a:r>
            <a:r>
              <a:rPr lang="en-US" smtClean="0">
                <a:latin typeface="Arial" charset="0"/>
                <a:cs typeface="Arial" charset="0"/>
              </a:rPr>
              <a:t>:  Never stop AED’s abruptly</a:t>
            </a: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12642" name="Content Placeholder 2"/>
          <p:cNvSpPr>
            <a:spLocks noGrp="1"/>
          </p:cNvSpPr>
          <p:nvPr>
            <p:ph idx="1"/>
          </p:nvPr>
        </p:nvSpPr>
        <p:spPr>
          <a:xfrm>
            <a:off x="457200" y="914400"/>
            <a:ext cx="8229600" cy="5410200"/>
          </a:xfrm>
        </p:spPr>
        <p:txBody>
          <a:bodyPr/>
          <a:lstStyle/>
          <a:p>
            <a:pPr>
              <a:buFont typeface="Wingdings 2" pitchFamily="18" charset="2"/>
              <a:buNone/>
            </a:pPr>
            <a:r>
              <a:rPr lang="en-US" b="1" u="sng" smtClean="0">
                <a:latin typeface="Arial" charset="0"/>
                <a:cs typeface="Arial" charset="0"/>
              </a:rPr>
              <a:t>Serotonin-Norepinephrine Reuptake Inhibitors</a:t>
            </a:r>
          </a:p>
          <a:p>
            <a:pPr>
              <a:buFont typeface="Wingdings 2" pitchFamily="18" charset="2"/>
              <a:buNone/>
            </a:pPr>
            <a:endParaRPr lang="en-US" b="1" u="sng" smtClean="0">
              <a:latin typeface="Arial" charset="0"/>
              <a:cs typeface="Arial" charset="0"/>
            </a:endParaRPr>
          </a:p>
          <a:p>
            <a:pPr>
              <a:buFont typeface="Wingdings 2" pitchFamily="18" charset="2"/>
              <a:buNone/>
            </a:pPr>
            <a:r>
              <a:rPr lang="en-US" u="sng" smtClean="0">
                <a:latin typeface="Arial" charset="0"/>
                <a:cs typeface="Arial" charset="0"/>
              </a:rPr>
              <a:t>Adverse Reactions</a:t>
            </a:r>
            <a:r>
              <a:rPr lang="en-US" smtClean="0">
                <a:latin typeface="Arial" charset="0"/>
                <a:cs typeface="Arial" charset="0"/>
              </a:rPr>
              <a:t>:  Nausea, somnolence/insomnia, constipation, dry mouth, hyperhydrosis, HTN</a:t>
            </a:r>
          </a:p>
          <a:p>
            <a:pPr>
              <a:buFont typeface="Wingdings 2" pitchFamily="18" charset="2"/>
              <a:buNone/>
            </a:pPr>
            <a:endParaRPr lang="en-US" smtClean="0">
              <a:latin typeface="Arial" charset="0"/>
              <a:cs typeface="Arial" charset="0"/>
            </a:endParaRPr>
          </a:p>
          <a:p>
            <a:pPr>
              <a:buFont typeface="Wingdings 2" pitchFamily="18" charset="2"/>
              <a:buNone/>
            </a:pPr>
            <a:r>
              <a:rPr lang="en-US" u="sng" smtClean="0">
                <a:latin typeface="Arial" charset="0"/>
                <a:cs typeface="Arial" charset="0"/>
              </a:rPr>
              <a:t>Interactions</a:t>
            </a:r>
            <a:r>
              <a:rPr lang="en-US" smtClean="0">
                <a:latin typeface="Arial" charset="0"/>
                <a:cs typeface="Arial" charset="0"/>
              </a:rPr>
              <a:t>:  Other psych meds (MAOI, SSRI, Haldol)</a:t>
            </a:r>
          </a:p>
          <a:p>
            <a:pPr>
              <a:buFont typeface="Wingdings 2" pitchFamily="18" charset="2"/>
              <a:buNone/>
            </a:pPr>
            <a:endParaRPr lang="en-US" smtClean="0">
              <a:latin typeface="Arial" charset="0"/>
              <a:cs typeface="Arial" charset="0"/>
            </a:endParaRPr>
          </a:p>
          <a:p>
            <a:pPr>
              <a:buFont typeface="Wingdings 2" pitchFamily="18" charset="2"/>
              <a:buNone/>
            </a:pPr>
            <a:r>
              <a:rPr lang="en-US" u="sng" smtClean="0">
                <a:latin typeface="Arial" charset="0"/>
                <a:cs typeface="Arial" charset="0"/>
              </a:rPr>
              <a:t>Precautions</a:t>
            </a:r>
            <a:r>
              <a:rPr lang="en-US" smtClean="0">
                <a:latin typeface="Arial" charset="0"/>
                <a:cs typeface="Arial" charset="0"/>
              </a:rPr>
              <a:t>:  Hypertension, Mania/Bipolar, Suicidal Ideation</a:t>
            </a:r>
          </a:p>
        </p:txBody>
      </p:sp>
    </p:spTree>
  </p:cSld>
  <p:clrMapOvr>
    <a:masterClrMapping/>
  </p:clrMapOvr>
  <p:transition spd="med"/>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13666" name="Content Placeholder 2"/>
          <p:cNvSpPr>
            <a:spLocks noGrp="1"/>
          </p:cNvSpPr>
          <p:nvPr>
            <p:ph idx="1"/>
          </p:nvPr>
        </p:nvSpPr>
        <p:spPr>
          <a:xfrm>
            <a:off x="457200" y="914400"/>
            <a:ext cx="8229600" cy="5410200"/>
          </a:xfrm>
        </p:spPr>
        <p:txBody>
          <a:bodyPr/>
          <a:lstStyle/>
          <a:p>
            <a:pPr>
              <a:buFont typeface="Wingdings 2" pitchFamily="18" charset="2"/>
              <a:buNone/>
            </a:pPr>
            <a:r>
              <a:rPr lang="en-US" b="1" u="sng" smtClean="0">
                <a:latin typeface="Arial" charset="0"/>
                <a:cs typeface="Arial" charset="0"/>
              </a:rPr>
              <a:t>Tricyclic Antidepressants (TCA’s)</a:t>
            </a:r>
          </a:p>
          <a:p>
            <a:pPr>
              <a:buFont typeface="Wingdings 2" pitchFamily="18" charset="2"/>
              <a:buNone/>
            </a:pPr>
            <a:endParaRPr lang="en-US" b="1" u="sng" smtClean="0">
              <a:latin typeface="Arial" charset="0"/>
              <a:cs typeface="Arial" charset="0"/>
            </a:endParaRPr>
          </a:p>
          <a:p>
            <a:pPr>
              <a:buFont typeface="Wingdings 2" pitchFamily="18" charset="2"/>
              <a:buNone/>
            </a:pPr>
            <a:r>
              <a:rPr lang="en-US" u="sng" smtClean="0">
                <a:latin typeface="Arial" charset="0"/>
                <a:cs typeface="Arial" charset="0"/>
              </a:rPr>
              <a:t>Adverse reactions</a:t>
            </a:r>
            <a:r>
              <a:rPr lang="en-US" smtClean="0">
                <a:latin typeface="Arial" charset="0"/>
                <a:cs typeface="Arial" charset="0"/>
              </a:rPr>
              <a:t>:  Drowsiness, anticholinergic  effects, Prolonged Q-T</a:t>
            </a:r>
          </a:p>
          <a:p>
            <a:pPr>
              <a:buFont typeface="Wingdings 2" pitchFamily="18" charset="2"/>
              <a:buNone/>
            </a:pPr>
            <a:endParaRPr lang="en-US" smtClean="0">
              <a:latin typeface="Arial" charset="0"/>
              <a:cs typeface="Arial" charset="0"/>
            </a:endParaRPr>
          </a:p>
          <a:p>
            <a:pPr>
              <a:buFont typeface="Wingdings 2" pitchFamily="18" charset="2"/>
              <a:buNone/>
            </a:pPr>
            <a:r>
              <a:rPr lang="en-US" u="sng" smtClean="0">
                <a:latin typeface="Arial" charset="0"/>
                <a:cs typeface="Arial" charset="0"/>
              </a:rPr>
              <a:t>Interactions</a:t>
            </a:r>
            <a:r>
              <a:rPr lang="en-US" smtClean="0">
                <a:latin typeface="Arial" charset="0"/>
                <a:cs typeface="Arial" charset="0"/>
              </a:rPr>
              <a:t>:  Anticholinergics ,  Prozac, MAOIs, Alcohol/CNS depressants</a:t>
            </a:r>
          </a:p>
          <a:p>
            <a:pPr>
              <a:buFont typeface="Wingdings 2" pitchFamily="18" charset="2"/>
              <a:buNone/>
            </a:pPr>
            <a:endParaRPr lang="en-US" smtClean="0">
              <a:latin typeface="Arial" charset="0"/>
              <a:cs typeface="Arial" charset="0"/>
            </a:endParaRPr>
          </a:p>
          <a:p>
            <a:pPr>
              <a:buFont typeface="Wingdings 2" pitchFamily="18" charset="2"/>
              <a:buNone/>
            </a:pPr>
            <a:r>
              <a:rPr lang="en-US" u="sng" smtClean="0">
                <a:latin typeface="Arial" charset="0"/>
                <a:cs typeface="Arial" charset="0"/>
              </a:rPr>
              <a:t>Precautions</a:t>
            </a:r>
            <a:r>
              <a:rPr lang="en-US" smtClean="0">
                <a:latin typeface="Arial" charset="0"/>
                <a:cs typeface="Arial" charset="0"/>
              </a:rPr>
              <a:t>:  SEIZURES, Hx of seizures, Increase fall risk and arrhythmias in Elderly, Urinary retention</a:t>
            </a:r>
          </a:p>
          <a:p>
            <a:pPr>
              <a:buFont typeface="Wingdings 2" pitchFamily="18" charset="2"/>
              <a:buNone/>
            </a:pPr>
            <a:endParaRPr lang="en-US" u="sng" smtClean="0">
              <a:latin typeface="Arial" charset="0"/>
              <a:cs typeface="Arial" charset="0"/>
            </a:endParaRPr>
          </a:p>
          <a:p>
            <a:pPr>
              <a:buFont typeface="Wingdings 2" pitchFamily="18" charset="2"/>
              <a:buNone/>
            </a:pPr>
            <a:endParaRPr lang="en-US" u="sng" smtClean="0">
              <a:latin typeface="Arial" charset="0"/>
              <a:cs typeface="Arial" charset="0"/>
            </a:endParaRPr>
          </a:p>
          <a:p>
            <a:pPr>
              <a:buFont typeface="Wingdings 2" pitchFamily="18" charset="2"/>
              <a:buNone/>
            </a:pPr>
            <a:endParaRPr lang="en-US" b="1" u="sng" smtClean="0">
              <a:latin typeface="Arial" charset="0"/>
              <a:cs typeface="Arial" charset="0"/>
            </a:endParaRP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endParaRPr lang="en-US" dirty="0"/>
          </a:p>
        </p:txBody>
      </p:sp>
      <p:sp>
        <p:nvSpPr>
          <p:cNvPr id="114690" name="Content Placeholder 2"/>
          <p:cNvSpPr>
            <a:spLocks noGrp="1"/>
          </p:cNvSpPr>
          <p:nvPr>
            <p:ph idx="1"/>
          </p:nvPr>
        </p:nvSpPr>
        <p:spPr>
          <a:xfrm>
            <a:off x="457200" y="838200"/>
            <a:ext cx="8229600" cy="5410200"/>
          </a:xfrm>
        </p:spPr>
        <p:txBody>
          <a:bodyPr/>
          <a:lstStyle/>
          <a:p>
            <a:pPr>
              <a:buFont typeface="Wingdings 2" pitchFamily="18" charset="2"/>
              <a:buNone/>
            </a:pPr>
            <a:r>
              <a:rPr lang="en-US" b="1" u="sng" smtClean="0">
                <a:latin typeface="Arial" charset="0"/>
                <a:cs typeface="Arial" charset="0"/>
              </a:rPr>
              <a:t>Tramadol (Ultra, Ultram ER, Ultracet, Ryzolt)</a:t>
            </a:r>
          </a:p>
          <a:p>
            <a:pPr>
              <a:buFont typeface="Wingdings 2" pitchFamily="18" charset="2"/>
              <a:buNone/>
            </a:pPr>
            <a:endParaRPr lang="en-US" b="1" u="sng" smtClean="0">
              <a:latin typeface="Arial" charset="0"/>
              <a:cs typeface="Arial" charset="0"/>
            </a:endParaRPr>
          </a:p>
          <a:p>
            <a:pPr>
              <a:buFont typeface="Wingdings 2" pitchFamily="18" charset="2"/>
              <a:buNone/>
            </a:pPr>
            <a:r>
              <a:rPr lang="en-US" u="sng" smtClean="0">
                <a:latin typeface="Arial" charset="0"/>
                <a:cs typeface="Arial" charset="0"/>
              </a:rPr>
              <a:t>Adverse Reactions</a:t>
            </a:r>
            <a:r>
              <a:rPr lang="en-US" smtClean="0">
                <a:latin typeface="Arial" charset="0"/>
                <a:cs typeface="Arial" charset="0"/>
              </a:rPr>
              <a:t>:  Dizziness, GI upset, Constipation, SEIZURES</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Interactions:  MAOI, Carbamazepine, Alcohol</a:t>
            </a:r>
          </a:p>
          <a:p>
            <a:pPr>
              <a:buFont typeface="Wingdings 2" pitchFamily="18" charset="2"/>
              <a:buNone/>
            </a:pPr>
            <a:endParaRPr lang="en-US" smtClean="0">
              <a:latin typeface="Arial" charset="0"/>
              <a:cs typeface="Arial" charset="0"/>
            </a:endParaRPr>
          </a:p>
          <a:p>
            <a:pPr>
              <a:buFont typeface="Wingdings 2" pitchFamily="18" charset="2"/>
              <a:buNone/>
            </a:pPr>
            <a:r>
              <a:rPr lang="en-US" smtClean="0">
                <a:latin typeface="Arial" charset="0"/>
                <a:cs typeface="Arial" charset="0"/>
              </a:rPr>
              <a:t>Precautions:  SEIZURES, concomitant use with opioids</a:t>
            </a: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a:p>
            <a:pPr>
              <a:buFont typeface="Wingdings 2" pitchFamily="18" charset="2"/>
              <a:buNone/>
            </a:pPr>
            <a:endParaRPr lang="en-US" smtClean="0">
              <a:latin typeface="Arial" charset="0"/>
              <a:cs typeface="Arial" charset="0"/>
            </a:endParaRPr>
          </a:p>
        </p:txBody>
      </p:sp>
    </p:spTree>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1621</TotalTime>
  <Words>3385</Words>
  <Application>Microsoft Office PowerPoint</Application>
  <PresentationFormat>On-screen Show (4:3)</PresentationFormat>
  <Paragraphs>823</Paragraphs>
  <Slides>102</Slides>
  <Notes>0</Notes>
  <HiddenSlides>0</HiddenSlides>
  <MMClips>0</MMClips>
  <ScaleCrop>false</ScaleCrop>
  <HeadingPairs>
    <vt:vector size="6" baseType="variant">
      <vt:variant>
        <vt:lpstr>Fonts Used</vt:lpstr>
      </vt:variant>
      <vt:variant>
        <vt:i4>5</vt:i4>
      </vt:variant>
      <vt:variant>
        <vt:lpstr>Design Template</vt:lpstr>
      </vt:variant>
      <vt:variant>
        <vt:i4>2</vt:i4>
      </vt:variant>
      <vt:variant>
        <vt:lpstr>Slide Titles</vt:lpstr>
      </vt:variant>
      <vt:variant>
        <vt:i4>102</vt:i4>
      </vt:variant>
    </vt:vector>
  </HeadingPairs>
  <TitlesOfParts>
    <vt:vector size="109" baseType="lpstr">
      <vt:lpstr>Constantia</vt:lpstr>
      <vt:lpstr>Arial</vt:lpstr>
      <vt:lpstr>Calibri</vt:lpstr>
      <vt:lpstr>Wingdings 2</vt:lpstr>
      <vt:lpstr>Arial Black</vt:lpstr>
      <vt:lpstr>Flow</vt:lpstr>
      <vt:lpstr>Flow</vt:lpstr>
      <vt:lpstr>Slide 1</vt:lpstr>
      <vt:lpstr>Slide 2</vt:lpstr>
      <vt:lpstr>Slide 3</vt:lpstr>
      <vt:lpstr>Slide 4</vt:lpstr>
      <vt:lpstr>Slide 5</vt:lpstr>
      <vt:lpstr>Slide 6</vt:lpstr>
      <vt:lpstr> </vt:lpstr>
      <vt:lpstr>Slide 8</vt:lpstr>
      <vt:lpstr>Slide 9</vt:lpstr>
      <vt:lpstr>Slide 10</vt:lpstr>
      <vt:lpstr>Slide 11</vt:lpstr>
      <vt:lpstr>Slide 12</vt:lpstr>
      <vt:lpstr>Slide 13</vt:lpstr>
      <vt:lpstr>Slide 14</vt:lpstr>
      <vt:lpstr>! WAIT ! I THOUGHT PAIN WAS A BRAIN THING</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FIBROMYALGIA</dc:title>
  <dc:creator>Corporate Edition</dc:creator>
  <cp:lastModifiedBy>Don and Dinah</cp:lastModifiedBy>
  <cp:revision>168</cp:revision>
  <dcterms:created xsi:type="dcterms:W3CDTF">2010-03-19T13:53:16Z</dcterms:created>
  <dcterms:modified xsi:type="dcterms:W3CDTF">2010-07-29T12:56:40Z</dcterms:modified>
</cp:coreProperties>
</file>