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256" r:id="rId2"/>
    <p:sldId id="344" r:id="rId3"/>
    <p:sldId id="356" r:id="rId4"/>
    <p:sldId id="260" r:id="rId5"/>
    <p:sldId id="261" r:id="rId6"/>
    <p:sldId id="323" r:id="rId7"/>
    <p:sldId id="324" r:id="rId8"/>
    <p:sldId id="325" r:id="rId9"/>
    <p:sldId id="349" r:id="rId10"/>
    <p:sldId id="350" r:id="rId11"/>
    <p:sldId id="351" r:id="rId12"/>
    <p:sldId id="326" r:id="rId13"/>
    <p:sldId id="352" r:id="rId14"/>
    <p:sldId id="327" r:id="rId15"/>
    <p:sldId id="328" r:id="rId16"/>
    <p:sldId id="329" r:id="rId17"/>
    <p:sldId id="345" r:id="rId18"/>
    <p:sldId id="353" r:id="rId19"/>
    <p:sldId id="268" r:id="rId20"/>
    <p:sldId id="343" r:id="rId21"/>
    <p:sldId id="330" r:id="rId22"/>
    <p:sldId id="348" r:id="rId23"/>
    <p:sldId id="269" r:id="rId24"/>
    <p:sldId id="331" r:id="rId25"/>
    <p:sldId id="332" r:id="rId26"/>
    <p:sldId id="333" r:id="rId27"/>
    <p:sldId id="334" r:id="rId28"/>
    <p:sldId id="335" r:id="rId29"/>
    <p:sldId id="287" r:id="rId30"/>
    <p:sldId id="336" r:id="rId31"/>
    <p:sldId id="271" r:id="rId32"/>
    <p:sldId id="273" r:id="rId33"/>
    <p:sldId id="274" r:id="rId34"/>
    <p:sldId id="354" r:id="rId35"/>
    <p:sldId id="337" r:id="rId36"/>
    <p:sldId id="338" r:id="rId37"/>
    <p:sldId id="339" r:id="rId38"/>
    <p:sldId id="340" r:id="rId39"/>
    <p:sldId id="341" r:id="rId40"/>
    <p:sldId id="311" r:id="rId41"/>
    <p:sldId id="312" r:id="rId42"/>
    <p:sldId id="313" r:id="rId43"/>
    <p:sldId id="310" r:id="rId44"/>
    <p:sldId id="355" r:id="rId45"/>
    <p:sldId id="357" r:id="rId46"/>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9900"/>
    <a:srgbClr val="FF3300"/>
    <a:srgbClr val="9933FF"/>
    <a:srgbClr val="6600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787"/>
    <p:restoredTop sz="90939" autoAdjust="0"/>
  </p:normalViewPr>
  <p:slideViewPr>
    <p:cSldViewPr>
      <p:cViewPr>
        <p:scale>
          <a:sx n="60" d="100"/>
          <a:sy n="60" d="100"/>
        </p:scale>
        <p:origin x="-72" y="-30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2850" y="-96"/>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vl1pPr>
          </a:lstStyle>
          <a:p>
            <a:pPr>
              <a:defRPr/>
            </a:pPr>
            <a:endParaRPr lang="en-US"/>
          </a:p>
        </p:txBody>
      </p:sp>
      <p:sp>
        <p:nvSpPr>
          <p:cNvPr id="6147"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vl1pPr>
          </a:lstStyle>
          <a:p>
            <a:pPr>
              <a:defRPr/>
            </a:pPr>
            <a:r>
              <a:rPr lang="en-US"/>
              <a:t>© 2007 Fitzgerald Health Education Associates, Inc</a:t>
            </a:r>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lvl1pPr>
          </a:lstStyle>
          <a:p>
            <a:pPr>
              <a:defRPr/>
            </a:pPr>
            <a:fld id="{225D9BAE-0B93-4074-8769-2FEBAC12978C}" type="slidenum">
              <a:rPr lang="en-US"/>
              <a:pPr>
                <a:defRPr/>
              </a:pPr>
              <a:t>‹#›</a:t>
            </a:fld>
            <a:endParaRPr lang="en-US" dirty="0"/>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467475" y="8996363"/>
            <a:ext cx="727075" cy="466725"/>
          </a:xfrm>
          <a:prstGeom prst="rect">
            <a:avLst/>
          </a:prstGeom>
          <a:noFill/>
          <a:ln w="12700">
            <a:noFill/>
            <a:miter lim="800000"/>
            <a:headEnd/>
            <a:tailEnd/>
          </a:ln>
        </p:spPr>
        <p:txBody>
          <a:bodyPr lIns="94668" tIns="47334" rIns="94668" bIns="47334" anchor="b"/>
          <a:lstStyle/>
          <a:p>
            <a:pPr algn="r" defTabSz="946150" eaLnBrk="0" hangingPunct="0">
              <a:defRPr/>
            </a:pPr>
            <a:fld id="{7B67FC58-9D5B-4B07-BA31-375D3E91A15A}" type="slidenum">
              <a:rPr lang="en-US" sz="1000">
                <a:effectLst>
                  <a:outerShdw blurRad="38100" dist="38100" dir="2700000" algn="tl">
                    <a:srgbClr val="C0C0C0"/>
                  </a:outerShdw>
                </a:effectLst>
                <a:latin typeface="Arial" charset="0"/>
              </a:rPr>
              <a:pPr algn="r" defTabSz="946150" eaLnBrk="0" hangingPunct="0">
                <a:defRPr/>
              </a:pPr>
              <a:t>31</a:t>
            </a:fld>
            <a:endParaRPr lang="en-US" sz="1000" dirty="0">
              <a:effectLst>
                <a:outerShdw blurRad="38100" dist="38100" dir="2700000" algn="tl">
                  <a:srgbClr val="C0C0C0"/>
                </a:outerShdw>
              </a:effectLst>
              <a:latin typeface="Arial" charset="0"/>
            </a:endParaRPr>
          </a:p>
        </p:txBody>
      </p:sp>
      <p:sp>
        <p:nvSpPr>
          <p:cNvPr id="47106" name="Rectangle 1026"/>
          <p:cNvSpPr>
            <a:spLocks noGrp="1" noRot="1" noChangeAspect="1" noChangeArrowheads="1" noTextEdit="1"/>
          </p:cNvSpPr>
          <p:nvPr>
            <p:ph type="sldImg"/>
          </p:nvPr>
        </p:nvSpPr>
        <p:spPr>
          <a:xfrm>
            <a:off x="1258888" y="720725"/>
            <a:ext cx="4799012" cy="3598863"/>
          </a:xfrm>
          <a:solidFill>
            <a:srgbClr val="FFFFFF"/>
          </a:solidFill>
          <a:ln/>
        </p:spPr>
      </p:sp>
      <p:sp>
        <p:nvSpPr>
          <p:cNvPr id="47107" name="Rectangle 1027"/>
          <p:cNvSpPr>
            <a:spLocks noGrp="1" noChangeArrowheads="1"/>
          </p:cNvSpPr>
          <p:nvPr>
            <p:ph type="body" idx="1"/>
          </p:nvPr>
        </p:nvSpPr>
        <p:spPr>
          <a:solidFill>
            <a:srgbClr val="FFFFFF"/>
          </a:solidFill>
          <a:ln/>
        </p:spPr>
        <p:txBody>
          <a:bodyPr lIns="96303" tIns="48152" rIns="96303" bIns="48152" anchorCtr="1"/>
          <a:lstStyle/>
          <a:p>
            <a:pPr>
              <a:lnSpc>
                <a:spcPct val="80000"/>
              </a:lnSpc>
              <a:spcBef>
                <a:spcPct val="0"/>
              </a:spcBef>
            </a:pPr>
            <a:r>
              <a:rPr lang="en-US" b="1" smtClean="0"/>
              <a:t>Factors Not Influencing Progression</a:t>
            </a:r>
          </a:p>
          <a:p>
            <a:pPr>
              <a:lnSpc>
                <a:spcPct val="80000"/>
              </a:lnSpc>
              <a:spcBef>
                <a:spcPct val="0"/>
              </a:spcBef>
            </a:pPr>
            <a:r>
              <a:rPr lang="en-US" b="1" u="sng" smtClean="0"/>
              <a:t> </a:t>
            </a:r>
          </a:p>
          <a:p>
            <a:pPr>
              <a:lnSpc>
                <a:spcPct val="80000"/>
              </a:lnSpc>
              <a:spcBef>
                <a:spcPct val="0"/>
              </a:spcBef>
            </a:pPr>
            <a:r>
              <a:rPr lang="en-US" b="1" u="sng" smtClean="0"/>
              <a:t>Key Points</a:t>
            </a:r>
            <a:r>
              <a:rPr lang="en-US" b="1" smtClean="0"/>
              <a:t>  In contrast to older age at acquisition of HCV, male gender, and consumption of alcohol, fibrosis progression was not associated with viremia, genotype, mode of transmission, or ALT levels.</a:t>
            </a:r>
          </a:p>
          <a:p>
            <a:endParaRPr lang="en-US" b="1" smtClean="0"/>
          </a:p>
          <a:p>
            <a:r>
              <a:rPr lang="en-US" smtClean="0"/>
              <a:t>Genotype, including genotype 1b, and high versus low viremia showed no association with fibrosis progression. This lack of association remained when comparing by age strata. Of those infected with HCV genotype 1b, the rate of fibrosis was higher in patients over 40 years of age than in the younger patients. There was no significant difference in stage of fibrosis between HCV genotypes, including 1b versus other genotypes. Regarding viremia, the investigators point out that these observations were determined by comparison with biopsy samples for 50% of the subjects and the sample size was small. Thus, they urge cautious interpretation of the lack of an association between viremia and fibrosis progression. Alanine aminotransferase (ALT) is only weakly correlated with disease severity and ALT levels are insensitive for detecting disease progression.</a:t>
            </a:r>
          </a:p>
          <a:p>
            <a:endParaRPr lang="en-US" smtClean="0"/>
          </a:p>
          <a:p>
            <a:endParaRPr lang="en-US" smtClean="0"/>
          </a:p>
          <a:p>
            <a:endParaRPr lang="en-US" smtClean="0"/>
          </a:p>
          <a:p>
            <a:r>
              <a:rPr lang="en-US" b="1" smtClean="0"/>
              <a:t>References</a:t>
            </a:r>
          </a:p>
          <a:p>
            <a:pPr>
              <a:lnSpc>
                <a:spcPct val="90000"/>
              </a:lnSpc>
              <a:buFontTx/>
              <a:buAutoNum type="arabicPeriod"/>
            </a:pPr>
            <a:r>
              <a:rPr lang="en-US" smtClean="0"/>
              <a:t>National Institutes of Health Consensus Development Conference Statement. Management of hepatitis C: 2002. Bethesda, Md: National Institutes of Health; June 10-12, 2002.</a:t>
            </a:r>
          </a:p>
          <a:p>
            <a:pPr>
              <a:lnSpc>
                <a:spcPct val="80000"/>
              </a:lnSpc>
              <a:spcBef>
                <a:spcPct val="50000"/>
              </a:spcBef>
              <a:buFontTx/>
              <a:buAutoNum type="arabicPeriod"/>
            </a:pPr>
            <a:r>
              <a:rPr lang="en-US" smtClean="0"/>
              <a:t>Poynard T, Bedrossa P, Opolon P, for the OBSVIRC, METAVIR, CLINIVIR, and DOSVIRC group. Randomised trial of interferon alfa-2b plus ribavirin for 48 weeks or for 24 weeks versus interferon alfa-2b plus placebo for 48 weeks for treatment of chronic infection with hepatitis C. </a:t>
            </a:r>
            <a:r>
              <a:rPr lang="en-US" i="1" smtClean="0"/>
              <a:t>Lancet</a:t>
            </a:r>
            <a:r>
              <a:rPr lang="en-US" smtClean="0"/>
              <a:t>. 1997;349:825-832.</a:t>
            </a:r>
          </a:p>
          <a:p>
            <a:pPr>
              <a:lnSpc>
                <a:spcPct val="90000"/>
              </a:lnSpc>
            </a:pPr>
            <a:endParaRPr lang="en-US" sz="1000" smtClean="0"/>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txBox="1">
            <a:spLocks noGrp="1" noChangeArrowheads="1"/>
          </p:cNvSpPr>
          <p:nvPr/>
        </p:nvSpPr>
        <p:spPr bwMode="auto">
          <a:xfrm>
            <a:off x="6467475" y="8996363"/>
            <a:ext cx="727075" cy="466725"/>
          </a:xfrm>
          <a:prstGeom prst="rect">
            <a:avLst/>
          </a:prstGeom>
          <a:noFill/>
          <a:ln w="12700">
            <a:noFill/>
            <a:miter lim="800000"/>
            <a:headEnd/>
            <a:tailEnd/>
          </a:ln>
        </p:spPr>
        <p:txBody>
          <a:bodyPr lIns="94668" tIns="47334" rIns="94668" bIns="47334" anchor="b"/>
          <a:lstStyle/>
          <a:p>
            <a:pPr algn="r" defTabSz="946150" eaLnBrk="0" hangingPunct="0">
              <a:defRPr/>
            </a:pPr>
            <a:fld id="{E63FD042-5604-462B-B4D0-7FDFE0A3ACC8}" type="slidenum">
              <a:rPr lang="en-US" sz="1000">
                <a:effectLst>
                  <a:outerShdw blurRad="38100" dist="38100" dir="2700000" algn="tl">
                    <a:srgbClr val="C0C0C0"/>
                  </a:outerShdw>
                </a:effectLst>
                <a:latin typeface="Arial" charset="0"/>
              </a:rPr>
              <a:pPr algn="r" defTabSz="946150" eaLnBrk="0" hangingPunct="0">
                <a:defRPr/>
              </a:pPr>
              <a:t>33</a:t>
            </a:fld>
            <a:endParaRPr lang="en-US" sz="1000" dirty="0">
              <a:effectLst>
                <a:outerShdw blurRad="38100" dist="38100" dir="2700000" algn="tl">
                  <a:srgbClr val="C0C0C0"/>
                </a:outerShdw>
              </a:effectLst>
              <a:latin typeface="Arial" charset="0"/>
            </a:endParaRPr>
          </a:p>
        </p:txBody>
      </p:sp>
      <p:sp>
        <p:nvSpPr>
          <p:cNvPr id="3235842" name="Rectangle 2"/>
          <p:cNvSpPr>
            <a:spLocks noChangeArrowheads="1"/>
          </p:cNvSpPr>
          <p:nvPr/>
        </p:nvSpPr>
        <p:spPr bwMode="auto">
          <a:xfrm>
            <a:off x="4146550" y="0"/>
            <a:ext cx="3168650" cy="481013"/>
          </a:xfrm>
          <a:prstGeom prst="rect">
            <a:avLst/>
          </a:prstGeom>
          <a:noFill/>
          <a:ln w="12700">
            <a:noFill/>
            <a:miter lim="800000"/>
            <a:headEnd/>
            <a:tailEnd/>
          </a:ln>
        </p:spPr>
        <p:txBody>
          <a:bodyPr wrap="none" lIns="94668" tIns="47334" rIns="94668" bIns="47334" anchor="ctr"/>
          <a:lstStyle/>
          <a:p>
            <a:pPr defTabSz="946150" eaLnBrk="0" hangingPunct="0">
              <a:defRPr/>
            </a:pPr>
            <a:endParaRPr lang="en-US" sz="8300" b="1" i="1" dirty="0">
              <a:effectLst>
                <a:outerShdw blurRad="38100" dist="38100" dir="2700000" algn="tl">
                  <a:srgbClr val="C0C0C0"/>
                </a:outerShdw>
              </a:effectLst>
              <a:latin typeface="Tahoma" pitchFamily="34" charset="0"/>
            </a:endParaRPr>
          </a:p>
        </p:txBody>
      </p:sp>
      <p:sp>
        <p:nvSpPr>
          <p:cNvPr id="3235843" name="Rectangle 3"/>
          <p:cNvSpPr>
            <a:spLocks noChangeArrowheads="1"/>
          </p:cNvSpPr>
          <p:nvPr/>
        </p:nvSpPr>
        <p:spPr bwMode="auto">
          <a:xfrm>
            <a:off x="0" y="9120188"/>
            <a:ext cx="3168650" cy="481012"/>
          </a:xfrm>
          <a:prstGeom prst="rect">
            <a:avLst/>
          </a:prstGeom>
          <a:noFill/>
          <a:ln w="12700">
            <a:noFill/>
            <a:miter lim="800000"/>
            <a:headEnd/>
            <a:tailEnd/>
          </a:ln>
        </p:spPr>
        <p:txBody>
          <a:bodyPr wrap="none" lIns="94668" tIns="47334" rIns="94668" bIns="47334" anchor="ctr"/>
          <a:lstStyle/>
          <a:p>
            <a:pPr defTabSz="946150" eaLnBrk="0" hangingPunct="0">
              <a:defRPr/>
            </a:pPr>
            <a:endParaRPr lang="en-US" sz="8300" b="1" i="1" dirty="0">
              <a:effectLst>
                <a:outerShdw blurRad="38100" dist="38100" dir="2700000" algn="tl">
                  <a:srgbClr val="C0C0C0"/>
                </a:outerShdw>
              </a:effectLst>
              <a:latin typeface="Tahoma" pitchFamily="34" charset="0"/>
            </a:endParaRPr>
          </a:p>
        </p:txBody>
      </p:sp>
      <p:sp>
        <p:nvSpPr>
          <p:cNvPr id="3235844" name="Rectangle 4"/>
          <p:cNvSpPr>
            <a:spLocks noChangeArrowheads="1"/>
          </p:cNvSpPr>
          <p:nvPr/>
        </p:nvSpPr>
        <p:spPr bwMode="auto">
          <a:xfrm>
            <a:off x="0" y="0"/>
            <a:ext cx="3168650" cy="481013"/>
          </a:xfrm>
          <a:prstGeom prst="rect">
            <a:avLst/>
          </a:prstGeom>
          <a:noFill/>
          <a:ln w="12700">
            <a:noFill/>
            <a:miter lim="800000"/>
            <a:headEnd/>
            <a:tailEnd/>
          </a:ln>
        </p:spPr>
        <p:txBody>
          <a:bodyPr wrap="none" lIns="94668" tIns="47334" rIns="94668" bIns="47334" anchor="ctr"/>
          <a:lstStyle/>
          <a:p>
            <a:pPr defTabSz="946150" eaLnBrk="0" hangingPunct="0">
              <a:defRPr/>
            </a:pPr>
            <a:endParaRPr lang="en-US" sz="8300" b="1" i="1" dirty="0">
              <a:effectLst>
                <a:outerShdw blurRad="38100" dist="38100" dir="2700000" algn="tl">
                  <a:srgbClr val="C0C0C0"/>
                </a:outerShdw>
              </a:effectLst>
              <a:latin typeface="Tahoma" pitchFamily="34" charset="0"/>
            </a:endParaRPr>
          </a:p>
        </p:txBody>
      </p:sp>
      <p:sp>
        <p:nvSpPr>
          <p:cNvPr id="50181" name="Rectangle 5"/>
          <p:cNvSpPr>
            <a:spLocks noGrp="1" noRot="1" noChangeAspect="1" noChangeArrowheads="1" noTextEdit="1"/>
          </p:cNvSpPr>
          <p:nvPr>
            <p:ph type="sldImg"/>
          </p:nvPr>
        </p:nvSpPr>
        <p:spPr>
          <a:xfrm>
            <a:off x="1268413" y="727075"/>
            <a:ext cx="4781550" cy="3586163"/>
          </a:xfrm>
          <a:solidFill>
            <a:srgbClr val="FFFFFF"/>
          </a:solidFill>
          <a:ln/>
        </p:spPr>
      </p:sp>
      <p:sp>
        <p:nvSpPr>
          <p:cNvPr id="50182" name="Rectangle 6"/>
          <p:cNvSpPr>
            <a:spLocks noGrp="1" noChangeArrowheads="1"/>
          </p:cNvSpPr>
          <p:nvPr>
            <p:ph type="body" idx="1"/>
          </p:nvPr>
        </p:nvSpPr>
        <p:spPr>
          <a:xfrm>
            <a:off x="838200" y="4559300"/>
            <a:ext cx="5362575" cy="4638675"/>
          </a:xfrm>
          <a:solidFill>
            <a:srgbClr val="FFFFFF"/>
          </a:solidFill>
          <a:ln/>
        </p:spPr>
        <p:txBody>
          <a:bodyPr lIns="96380" tIns="46528" rIns="96380" bIns="46528" anchorCtr="1"/>
          <a:lstStyle/>
          <a:p>
            <a:pPr defTabSz="114300"/>
            <a:r>
              <a:rPr lang="en-US" altLang="en-US" b="1" smtClean="0"/>
              <a:t>Goals of Therapy</a:t>
            </a:r>
          </a:p>
          <a:p>
            <a:pPr defTabSz="114300"/>
            <a:r>
              <a:rPr lang="en-US" smtClean="0"/>
              <a:t>Two goals are clinically relevant for treatment of HCV. The primary goal is the eradication of the virus as evidenced by negative HCV RNA.  The secondary goals include the histologic improvement of hepatic inflammation and fibrosis as evidenced by delayed fibrosis and progression to cirrhosis and prevention of hepatic decompensation and HCC.</a:t>
            </a:r>
            <a:endParaRPr lang="en-US" altLang="en-US" smtClean="0"/>
          </a:p>
          <a:p>
            <a:pPr defTabSz="114300"/>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5" name="Rectangle 6"/>
          <p:cNvSpPr>
            <a:spLocks noGrp="1" noChangeArrowheads="1"/>
          </p:cNvSpPr>
          <p:nvPr>
            <p:ph type="sldNum" sz="quarter" idx="11"/>
          </p:nvPr>
        </p:nvSpPr>
        <p:spPr>
          <a:ln/>
        </p:spPr>
        <p:txBody>
          <a:bodyPr/>
          <a:lstStyle>
            <a:lvl1pPr>
              <a:defRPr/>
            </a:lvl1pPr>
          </a:lstStyle>
          <a:p>
            <a:pPr>
              <a:defRPr/>
            </a:pPr>
            <a:fld id="{C2CFCCDC-709A-4735-B0A9-DCDE25EA871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5" name="Rectangle 6"/>
          <p:cNvSpPr>
            <a:spLocks noGrp="1" noChangeArrowheads="1"/>
          </p:cNvSpPr>
          <p:nvPr>
            <p:ph type="sldNum" sz="quarter" idx="11"/>
          </p:nvPr>
        </p:nvSpPr>
        <p:spPr>
          <a:ln/>
        </p:spPr>
        <p:txBody>
          <a:bodyPr/>
          <a:lstStyle>
            <a:lvl1pPr>
              <a:defRPr/>
            </a:lvl1pPr>
          </a:lstStyle>
          <a:p>
            <a:pPr>
              <a:defRPr/>
            </a:pPr>
            <a:fld id="{FA97D001-0F0D-4D6A-A6DB-863B8AEFEB9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5" name="Rectangle 6"/>
          <p:cNvSpPr>
            <a:spLocks noGrp="1" noChangeArrowheads="1"/>
          </p:cNvSpPr>
          <p:nvPr>
            <p:ph type="sldNum" sz="quarter" idx="11"/>
          </p:nvPr>
        </p:nvSpPr>
        <p:spPr>
          <a:ln/>
        </p:spPr>
        <p:txBody>
          <a:bodyPr/>
          <a:lstStyle>
            <a:lvl1pPr>
              <a:defRPr/>
            </a:lvl1pPr>
          </a:lstStyle>
          <a:p>
            <a:pPr>
              <a:defRPr/>
            </a:pPr>
            <a:fld id="{252288C4-BF0B-4CA8-BBC7-ECC4C7A35FF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5" name="Rectangle 6"/>
          <p:cNvSpPr>
            <a:spLocks noGrp="1" noChangeArrowheads="1"/>
          </p:cNvSpPr>
          <p:nvPr>
            <p:ph type="sldNum" sz="quarter" idx="11"/>
          </p:nvPr>
        </p:nvSpPr>
        <p:spPr>
          <a:ln/>
        </p:spPr>
        <p:txBody>
          <a:bodyPr/>
          <a:lstStyle>
            <a:lvl1pPr>
              <a:defRPr/>
            </a:lvl1pPr>
          </a:lstStyle>
          <a:p>
            <a:pPr>
              <a:defRPr/>
            </a:pPr>
            <a:fld id="{8212D932-972C-4774-877C-CB48B698974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5" name="Rectangle 6"/>
          <p:cNvSpPr>
            <a:spLocks noGrp="1" noChangeArrowheads="1"/>
          </p:cNvSpPr>
          <p:nvPr>
            <p:ph type="sldNum" sz="quarter" idx="11"/>
          </p:nvPr>
        </p:nvSpPr>
        <p:spPr>
          <a:ln/>
        </p:spPr>
        <p:txBody>
          <a:bodyPr/>
          <a:lstStyle>
            <a:lvl1pPr>
              <a:defRPr/>
            </a:lvl1pPr>
          </a:lstStyle>
          <a:p>
            <a:pPr>
              <a:defRPr/>
            </a:pPr>
            <a:fld id="{3603AFE2-DA46-4D47-A325-413F48D328E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6" name="Rectangle 6"/>
          <p:cNvSpPr>
            <a:spLocks noGrp="1" noChangeArrowheads="1"/>
          </p:cNvSpPr>
          <p:nvPr>
            <p:ph type="sldNum" sz="quarter" idx="11"/>
          </p:nvPr>
        </p:nvSpPr>
        <p:spPr>
          <a:ln/>
        </p:spPr>
        <p:txBody>
          <a:bodyPr/>
          <a:lstStyle>
            <a:lvl1pPr>
              <a:defRPr/>
            </a:lvl1pPr>
          </a:lstStyle>
          <a:p>
            <a:pPr>
              <a:defRPr/>
            </a:pPr>
            <a:fld id="{38E90CF8-3ABD-4E84-8940-3D762486995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8" name="Rectangle 6"/>
          <p:cNvSpPr>
            <a:spLocks noGrp="1" noChangeArrowheads="1"/>
          </p:cNvSpPr>
          <p:nvPr>
            <p:ph type="sldNum" sz="quarter" idx="11"/>
          </p:nvPr>
        </p:nvSpPr>
        <p:spPr>
          <a:ln/>
        </p:spPr>
        <p:txBody>
          <a:bodyPr/>
          <a:lstStyle>
            <a:lvl1pPr>
              <a:defRPr/>
            </a:lvl1pPr>
          </a:lstStyle>
          <a:p>
            <a:pPr>
              <a:defRPr/>
            </a:pPr>
            <a:fld id="{1DEB81F1-4636-45E6-ACB1-ABECDF77075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4" name="Rectangle 6"/>
          <p:cNvSpPr>
            <a:spLocks noGrp="1" noChangeArrowheads="1"/>
          </p:cNvSpPr>
          <p:nvPr>
            <p:ph type="sldNum" sz="quarter" idx="11"/>
          </p:nvPr>
        </p:nvSpPr>
        <p:spPr>
          <a:ln/>
        </p:spPr>
        <p:txBody>
          <a:bodyPr/>
          <a:lstStyle>
            <a:lvl1pPr>
              <a:defRPr/>
            </a:lvl1pPr>
          </a:lstStyle>
          <a:p>
            <a:pPr>
              <a:defRPr/>
            </a:pPr>
            <a:fld id="{7D395C73-DE7F-4B6C-A307-52E341C3956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3" name="Rectangle 6"/>
          <p:cNvSpPr>
            <a:spLocks noGrp="1" noChangeArrowheads="1"/>
          </p:cNvSpPr>
          <p:nvPr>
            <p:ph type="sldNum" sz="quarter" idx="11"/>
          </p:nvPr>
        </p:nvSpPr>
        <p:spPr>
          <a:ln/>
        </p:spPr>
        <p:txBody>
          <a:bodyPr/>
          <a:lstStyle>
            <a:lvl1pPr>
              <a:defRPr/>
            </a:lvl1pPr>
          </a:lstStyle>
          <a:p>
            <a:pPr>
              <a:defRPr/>
            </a:pPr>
            <a:fld id="{0458F9CD-528F-4FD4-B664-C9DA8D8225F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6" name="Rectangle 6"/>
          <p:cNvSpPr>
            <a:spLocks noGrp="1" noChangeArrowheads="1"/>
          </p:cNvSpPr>
          <p:nvPr>
            <p:ph type="sldNum" sz="quarter" idx="11"/>
          </p:nvPr>
        </p:nvSpPr>
        <p:spPr>
          <a:ln/>
        </p:spPr>
        <p:txBody>
          <a:bodyPr/>
          <a:lstStyle>
            <a:lvl1pPr>
              <a:defRPr/>
            </a:lvl1pPr>
          </a:lstStyle>
          <a:p>
            <a:pPr>
              <a:defRPr/>
            </a:pPr>
            <a:fld id="{538690E5-6BDC-4D74-B26B-2C42DB2A65D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 Fitzgerald Health Education Associates, Inc.</a:t>
            </a:r>
          </a:p>
        </p:txBody>
      </p:sp>
      <p:sp>
        <p:nvSpPr>
          <p:cNvPr id="6" name="Rectangle 6"/>
          <p:cNvSpPr>
            <a:spLocks noGrp="1" noChangeArrowheads="1"/>
          </p:cNvSpPr>
          <p:nvPr>
            <p:ph type="sldNum" sz="quarter" idx="11"/>
          </p:nvPr>
        </p:nvSpPr>
        <p:spPr>
          <a:ln/>
        </p:spPr>
        <p:txBody>
          <a:bodyPr/>
          <a:lstStyle>
            <a:lvl1pPr>
              <a:defRPr/>
            </a:lvl1pPr>
          </a:lstStyle>
          <a:p>
            <a:pPr>
              <a:defRPr/>
            </a:pPr>
            <a:fld id="{41E4CF03-F49B-42CE-BE81-886B8DB036B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28800" y="228600"/>
            <a:ext cx="6629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676400"/>
            <a:ext cx="77724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1905000" y="6400800"/>
            <a:ext cx="5105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100">
                <a:latin typeface="+mn-lt"/>
                <a:sym typeface="Symbol" pitchFamily="18" charset="2"/>
              </a:defRPr>
            </a:lvl1pPr>
          </a:lstStyle>
          <a:p>
            <a:pPr>
              <a:defRPr/>
            </a:pPr>
            <a:r>
              <a:rPr lang="en-US"/>
              <a:t> Fitzgerald Health Education Associates, Inc.</a:t>
            </a:r>
          </a:p>
        </p:txBody>
      </p:sp>
      <p:sp>
        <p:nvSpPr>
          <p:cNvPr id="1030" name="Rectangle 6"/>
          <p:cNvSpPr>
            <a:spLocks noGrp="1" noChangeArrowheads="1"/>
          </p:cNvSpPr>
          <p:nvPr>
            <p:ph type="sldNum" sz="quarter" idx="4"/>
          </p:nvPr>
        </p:nvSpPr>
        <p:spPr bwMode="auto">
          <a:xfrm>
            <a:off x="7086600" y="64008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2D537D63-E85C-4311-8103-C337313D83D4}" type="slidenum">
              <a:rPr lang="en-US"/>
              <a:pPr>
                <a:defRPr/>
              </a:pPr>
              <a:t>‹#›</a:t>
            </a:fld>
            <a:endParaRPr lang="en-US" dirty="0"/>
          </a:p>
        </p:txBody>
      </p:sp>
      <p:pic>
        <p:nvPicPr>
          <p:cNvPr id="2" name="Picture 7" descr="G:\fhea web\images\FHEA_LOGO_ILLUS.gif"/>
          <p:cNvPicPr>
            <a:picLocks noChangeAspect="1" noChangeArrowheads="1"/>
          </p:cNvPicPr>
          <p:nvPr/>
        </p:nvPicPr>
        <p:blipFill>
          <a:blip r:embed="rId13"/>
          <a:srcRect/>
          <a:stretch>
            <a:fillRect/>
          </a:stretch>
        </p:blipFill>
        <p:spPr bwMode="auto">
          <a:xfrm>
            <a:off x="304800" y="304800"/>
            <a:ext cx="914400" cy="914400"/>
          </a:xfrm>
          <a:prstGeom prst="rect">
            <a:avLst/>
          </a:prstGeom>
          <a:solidFill>
            <a:schemeClr val="folHlink"/>
          </a:solidFill>
          <a:ln w="9525">
            <a:noFill/>
            <a:miter lim="800000"/>
            <a:headEnd/>
            <a:tailEnd/>
          </a:ln>
        </p:spPr>
      </p:pic>
    </p:spTree>
  </p:cSld>
  <p:clrMap bg1="dk2" tx1="lt1" bg2="dk1"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dt="0"/>
  <p:txStyles>
    <p:titleStyle>
      <a:lvl1pPr algn="ctr" rtl="0" eaLnBrk="0" fontAlgn="base" hangingPunct="0">
        <a:spcBef>
          <a:spcPct val="0"/>
        </a:spcBef>
        <a:spcAft>
          <a:spcPct val="0"/>
        </a:spcAft>
        <a:defRPr sz="3600">
          <a:solidFill>
            <a:srgbClr val="FFFF00"/>
          </a:solidFill>
          <a:latin typeface="+mj-lt"/>
          <a:ea typeface="+mj-ea"/>
          <a:cs typeface="+mj-cs"/>
        </a:defRPr>
      </a:lvl1pPr>
      <a:lvl2pPr algn="ctr" rtl="0" eaLnBrk="0" fontAlgn="base" hangingPunct="0">
        <a:spcBef>
          <a:spcPct val="0"/>
        </a:spcBef>
        <a:spcAft>
          <a:spcPct val="0"/>
        </a:spcAft>
        <a:defRPr sz="3600">
          <a:solidFill>
            <a:srgbClr val="FFFF00"/>
          </a:solidFill>
          <a:latin typeface="Tahoma" pitchFamily="34" charset="0"/>
        </a:defRPr>
      </a:lvl2pPr>
      <a:lvl3pPr algn="ctr" rtl="0" eaLnBrk="0" fontAlgn="base" hangingPunct="0">
        <a:spcBef>
          <a:spcPct val="0"/>
        </a:spcBef>
        <a:spcAft>
          <a:spcPct val="0"/>
        </a:spcAft>
        <a:defRPr sz="3600">
          <a:solidFill>
            <a:srgbClr val="FFFF00"/>
          </a:solidFill>
          <a:latin typeface="Tahoma" pitchFamily="34" charset="0"/>
        </a:defRPr>
      </a:lvl3pPr>
      <a:lvl4pPr algn="ctr" rtl="0" eaLnBrk="0" fontAlgn="base" hangingPunct="0">
        <a:spcBef>
          <a:spcPct val="0"/>
        </a:spcBef>
        <a:spcAft>
          <a:spcPct val="0"/>
        </a:spcAft>
        <a:defRPr sz="3600">
          <a:solidFill>
            <a:srgbClr val="FFFF00"/>
          </a:solidFill>
          <a:latin typeface="Tahoma" pitchFamily="34" charset="0"/>
        </a:defRPr>
      </a:lvl4pPr>
      <a:lvl5pPr algn="ctr" rtl="0" eaLnBrk="0" fontAlgn="base" hangingPunct="0">
        <a:spcBef>
          <a:spcPct val="0"/>
        </a:spcBef>
        <a:spcAft>
          <a:spcPct val="0"/>
        </a:spcAft>
        <a:defRPr sz="3600">
          <a:solidFill>
            <a:srgbClr val="FFFF00"/>
          </a:solidFill>
          <a:latin typeface="Tahoma" pitchFamily="34" charset="0"/>
        </a:defRPr>
      </a:lvl5pPr>
      <a:lvl6pPr marL="457200" algn="ctr" rtl="0" eaLnBrk="1" fontAlgn="base" hangingPunct="1">
        <a:spcBef>
          <a:spcPct val="0"/>
        </a:spcBef>
        <a:spcAft>
          <a:spcPct val="0"/>
        </a:spcAft>
        <a:defRPr sz="3600">
          <a:solidFill>
            <a:srgbClr val="FFFF00"/>
          </a:solidFill>
          <a:latin typeface="Tahoma" pitchFamily="34" charset="0"/>
        </a:defRPr>
      </a:lvl6pPr>
      <a:lvl7pPr marL="914400" algn="ctr" rtl="0" eaLnBrk="1" fontAlgn="base" hangingPunct="1">
        <a:spcBef>
          <a:spcPct val="0"/>
        </a:spcBef>
        <a:spcAft>
          <a:spcPct val="0"/>
        </a:spcAft>
        <a:defRPr sz="3600">
          <a:solidFill>
            <a:srgbClr val="FFFF00"/>
          </a:solidFill>
          <a:latin typeface="Tahoma" pitchFamily="34" charset="0"/>
        </a:defRPr>
      </a:lvl7pPr>
      <a:lvl8pPr marL="1371600" algn="ctr" rtl="0" eaLnBrk="1" fontAlgn="base" hangingPunct="1">
        <a:spcBef>
          <a:spcPct val="0"/>
        </a:spcBef>
        <a:spcAft>
          <a:spcPct val="0"/>
        </a:spcAft>
        <a:defRPr sz="3600">
          <a:solidFill>
            <a:srgbClr val="FFFF00"/>
          </a:solidFill>
          <a:latin typeface="Tahoma" pitchFamily="34" charset="0"/>
        </a:defRPr>
      </a:lvl8pPr>
      <a:lvl9pPr marL="1828800" algn="ctr" rtl="0" eaLnBrk="1" fontAlgn="base" hangingPunct="1">
        <a:spcBef>
          <a:spcPct val="0"/>
        </a:spcBef>
        <a:spcAft>
          <a:spcPct val="0"/>
        </a:spcAft>
        <a:defRPr sz="3600">
          <a:solidFill>
            <a:srgbClr val="FFFF00"/>
          </a:solidFill>
          <a:latin typeface="Tahoma" pitchFamily="34" charset="0"/>
        </a:defRPr>
      </a:lvl9pPr>
    </p:titleStyle>
    <p:bodyStyle>
      <a:lvl1pPr marL="342900" indent="-342900" algn="l" rtl="0" eaLnBrk="0" fontAlgn="base" hangingPunct="0">
        <a:spcBef>
          <a:spcPct val="20000"/>
        </a:spcBef>
        <a:spcAft>
          <a:spcPct val="0"/>
        </a:spcAft>
        <a:buClr>
          <a:srgbClr val="FFFF00"/>
        </a:buClr>
        <a:buChar char="•"/>
        <a:defRPr sz="3600">
          <a:solidFill>
            <a:schemeClr val="tx1"/>
          </a:solidFill>
          <a:latin typeface="+mn-lt"/>
          <a:ea typeface="+mn-ea"/>
          <a:cs typeface="+mn-cs"/>
        </a:defRPr>
      </a:lvl1pPr>
      <a:lvl2pPr marL="742950" indent="-285750" algn="l" rtl="0" eaLnBrk="0" fontAlgn="base" hangingPunct="0">
        <a:spcBef>
          <a:spcPct val="20000"/>
        </a:spcBef>
        <a:spcAft>
          <a:spcPct val="0"/>
        </a:spcAft>
        <a:buClr>
          <a:srgbClr val="85FFE0"/>
        </a:buClr>
        <a:buFont typeface="Tahoma" pitchFamily="34" charset="0"/>
        <a:buChar char="–"/>
        <a:defRPr sz="3200">
          <a:solidFill>
            <a:schemeClr val="tx1"/>
          </a:solidFill>
          <a:latin typeface="+mn-lt"/>
        </a:defRPr>
      </a:lvl2pPr>
      <a:lvl3pPr marL="1143000" indent="-228600" algn="l" rtl="0" eaLnBrk="0" fontAlgn="base" hangingPunct="0">
        <a:spcBef>
          <a:spcPct val="20000"/>
        </a:spcBef>
        <a:spcAft>
          <a:spcPct val="0"/>
        </a:spcAft>
        <a:buClr>
          <a:srgbClr val="FF3300"/>
        </a:buClr>
        <a:buChar char="•"/>
        <a:defRPr sz="2800">
          <a:solidFill>
            <a:schemeClr val="tx1"/>
          </a:solidFill>
          <a:latin typeface="+mn-lt"/>
        </a:defRPr>
      </a:lvl3pPr>
      <a:lvl4pPr marL="1600200" indent="-228600" algn="l" rtl="0" eaLnBrk="0" fontAlgn="base" hangingPunct="0">
        <a:spcBef>
          <a:spcPct val="20000"/>
        </a:spcBef>
        <a:spcAft>
          <a:spcPct val="0"/>
        </a:spcAft>
        <a:buClr>
          <a:srgbClr val="009900"/>
        </a:buClr>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400">
          <a:solidFill>
            <a:schemeClr val="tx1"/>
          </a:solidFill>
          <a:latin typeface="+mn-lt"/>
        </a:defRPr>
      </a:lvl6pPr>
      <a:lvl7pPr marL="2971800" indent="-228600" algn="l" rtl="0" eaLnBrk="1" fontAlgn="base" hangingPunct="1">
        <a:spcBef>
          <a:spcPct val="20000"/>
        </a:spcBef>
        <a:spcAft>
          <a:spcPct val="0"/>
        </a:spcAft>
        <a:buChar char="»"/>
        <a:defRPr sz="2400">
          <a:solidFill>
            <a:schemeClr val="tx1"/>
          </a:solidFill>
          <a:latin typeface="+mn-lt"/>
        </a:defRPr>
      </a:lvl7pPr>
      <a:lvl8pPr marL="3429000" indent="-228600" algn="l" rtl="0" eaLnBrk="1" fontAlgn="base" hangingPunct="1">
        <a:spcBef>
          <a:spcPct val="20000"/>
        </a:spcBef>
        <a:spcAft>
          <a:spcPct val="0"/>
        </a:spcAft>
        <a:buChar char="»"/>
        <a:defRPr sz="2400">
          <a:solidFill>
            <a:schemeClr val="tx1"/>
          </a:solidFill>
          <a:latin typeface="+mn-lt"/>
        </a:defRPr>
      </a:lvl8pPr>
      <a:lvl9pPr marL="3886200" indent="-228600" algn="l" rtl="0" eaLnBrk="1" fontAlgn="base" hangingPunct="1">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dc.gov/features/HepatitisCTesting/index.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0" y="1676400"/>
            <a:ext cx="9144000" cy="1143000"/>
          </a:xfrm>
        </p:spPr>
        <p:txBody>
          <a:bodyPr/>
          <a:lstStyle/>
          <a:p>
            <a:pPr eaLnBrk="1" hangingPunct="1"/>
            <a:r>
              <a:rPr lang="en-US" smtClean="0"/>
              <a:t>Hepatitis C:</a:t>
            </a:r>
            <a:br>
              <a:rPr lang="en-US" smtClean="0"/>
            </a:br>
            <a:r>
              <a:rPr lang="en-US" smtClean="0"/>
              <a:t>The Silent Epidemic</a:t>
            </a:r>
          </a:p>
        </p:txBody>
      </p:sp>
      <p:sp>
        <p:nvSpPr>
          <p:cNvPr id="15362" name="Rectangle 3"/>
          <p:cNvSpPr>
            <a:spLocks noGrp="1" noChangeArrowheads="1"/>
          </p:cNvSpPr>
          <p:nvPr>
            <p:ph type="subTitle" idx="1"/>
          </p:nvPr>
        </p:nvSpPr>
        <p:spPr>
          <a:xfrm>
            <a:off x="1066800" y="3124200"/>
            <a:ext cx="7162800" cy="3276600"/>
          </a:xfrm>
        </p:spPr>
        <p:txBody>
          <a:bodyPr/>
          <a:lstStyle/>
          <a:p>
            <a:pPr eaLnBrk="1" hangingPunct="1"/>
            <a:r>
              <a:rPr lang="en-US" sz="2800" smtClean="0"/>
              <a:t>Bruce D. Askey, MS, ANP-BC</a:t>
            </a:r>
          </a:p>
          <a:p>
            <a:pPr eaLnBrk="1" hangingPunct="1"/>
            <a:r>
              <a:rPr lang="en-US" sz="2400" smtClean="0"/>
              <a:t>Adult Nurse Practitioner</a:t>
            </a:r>
            <a:br>
              <a:rPr lang="en-US" sz="2400" smtClean="0"/>
            </a:br>
            <a:r>
              <a:rPr lang="en-US" sz="2400" smtClean="0"/>
              <a:t>Dept. of Hepatology/Gastroenterology</a:t>
            </a:r>
            <a:br>
              <a:rPr lang="en-US" sz="2400" smtClean="0"/>
            </a:br>
            <a:r>
              <a:rPr lang="en-US" sz="2400" smtClean="0"/>
              <a:t>Guthrie Clinic</a:t>
            </a:r>
            <a:br>
              <a:rPr lang="en-US" sz="2400" smtClean="0"/>
            </a:br>
            <a:r>
              <a:rPr lang="en-US" sz="2400" smtClean="0"/>
              <a:t>Sayre, PA/Ithaca, NY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endParaRPr lang="en-US" smtClean="0"/>
          </a:p>
        </p:txBody>
      </p:sp>
      <p:pic>
        <p:nvPicPr>
          <p:cNvPr id="24578" name="Content Placeholder 5" descr="hc2.jpg"/>
          <p:cNvPicPr>
            <a:picLocks noGrp="1" noChangeAspect="1"/>
          </p:cNvPicPr>
          <p:nvPr>
            <p:ph idx="1"/>
          </p:nvPr>
        </p:nvPicPr>
        <p:blipFill>
          <a:blip r:embed="rId2"/>
          <a:srcRect/>
          <a:stretch>
            <a:fillRect/>
          </a:stretch>
        </p:blipFill>
        <p:spPr>
          <a:xfrm>
            <a:off x="381000" y="1143000"/>
            <a:ext cx="8305800" cy="5181600"/>
          </a:xfrm>
        </p:spPr>
      </p:pic>
      <p:sp>
        <p:nvSpPr>
          <p:cNvPr id="4" name="Footer Placeholder 3"/>
          <p:cNvSpPr>
            <a:spLocks noGrp="1"/>
          </p:cNvSpPr>
          <p:nvPr>
            <p:ph type="ftr" sz="quarter" idx="10"/>
          </p:nvPr>
        </p:nvSpPr>
        <p:spPr/>
        <p:txBody>
          <a:bodyPr/>
          <a:lstStyle/>
          <a:p>
            <a:r>
              <a:rPr lang="en-US" smtClean="0"/>
              <a:t>.</a:t>
            </a:r>
          </a:p>
        </p:txBody>
      </p:sp>
      <p:sp>
        <p:nvSpPr>
          <p:cNvPr id="24580" name="Slide Number Placeholder 4"/>
          <p:cNvSpPr>
            <a:spLocks noGrp="1"/>
          </p:cNvSpPr>
          <p:nvPr>
            <p:ph type="sldNum" sz="quarter" idx="11"/>
          </p:nvPr>
        </p:nvSpPr>
        <p:spPr>
          <a:noFill/>
        </p:spPr>
        <p:txBody>
          <a:bodyPr/>
          <a:lstStyle/>
          <a:p>
            <a:fld id="{0DC265FF-14E4-471F-AF71-8FBC6E55D3D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endParaRPr lang="en-US" smtClean="0"/>
          </a:p>
        </p:txBody>
      </p:sp>
      <p:pic>
        <p:nvPicPr>
          <p:cNvPr id="25602" name="Content Placeholder 5" descr="hc3.jpg"/>
          <p:cNvPicPr>
            <a:picLocks noGrp="1" noChangeAspect="1"/>
          </p:cNvPicPr>
          <p:nvPr>
            <p:ph idx="1"/>
          </p:nvPr>
        </p:nvPicPr>
        <p:blipFill>
          <a:blip r:embed="rId2"/>
          <a:srcRect/>
          <a:stretch>
            <a:fillRect/>
          </a:stretch>
        </p:blipFill>
        <p:spPr>
          <a:xfrm>
            <a:off x="762000" y="1295400"/>
            <a:ext cx="7924800" cy="5029200"/>
          </a:xfrm>
        </p:spPr>
      </p:pic>
      <p:sp>
        <p:nvSpPr>
          <p:cNvPr id="4" name="Footer Placeholder 3"/>
          <p:cNvSpPr>
            <a:spLocks noGrp="1"/>
          </p:cNvSpPr>
          <p:nvPr>
            <p:ph type="ftr" sz="quarter" idx="10"/>
          </p:nvPr>
        </p:nvSpPr>
        <p:spPr/>
        <p:txBody>
          <a:bodyPr/>
          <a:lstStyle/>
          <a:p>
            <a:endParaRPr lang="en-US" smtClean="0"/>
          </a:p>
        </p:txBody>
      </p:sp>
      <p:sp>
        <p:nvSpPr>
          <p:cNvPr id="25604" name="Slide Number Placeholder 4"/>
          <p:cNvSpPr>
            <a:spLocks noGrp="1"/>
          </p:cNvSpPr>
          <p:nvPr>
            <p:ph type="sldNum" sz="quarter" idx="11"/>
          </p:nvPr>
        </p:nvSpPr>
        <p:spPr>
          <a:noFill/>
        </p:spPr>
        <p:txBody>
          <a:bodyPr/>
          <a:lstStyle/>
          <a:p>
            <a:fld id="{9DE487EA-5570-448E-B0D7-28C0E18C88AB}"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1447800" y="228600"/>
            <a:ext cx="6400800" cy="1143000"/>
          </a:xfrm>
        </p:spPr>
        <p:txBody>
          <a:bodyPr/>
          <a:lstStyle/>
          <a:p>
            <a:r>
              <a:rPr lang="en-US" smtClean="0"/>
              <a:t>Symptoms of HCV</a:t>
            </a:r>
          </a:p>
        </p:txBody>
      </p:sp>
      <p:sp>
        <p:nvSpPr>
          <p:cNvPr id="26626" name="Rectangle 3"/>
          <p:cNvSpPr>
            <a:spLocks noGrp="1" noChangeArrowheads="1"/>
          </p:cNvSpPr>
          <p:nvPr>
            <p:ph type="body" idx="1"/>
          </p:nvPr>
        </p:nvSpPr>
        <p:spPr>
          <a:xfrm>
            <a:off x="685800" y="1447800"/>
            <a:ext cx="8001000" cy="4648200"/>
          </a:xfrm>
        </p:spPr>
        <p:txBody>
          <a:bodyPr/>
          <a:lstStyle/>
          <a:p>
            <a:r>
              <a:rPr lang="en-US" smtClean="0"/>
              <a:t>Acute infection (&lt;6 months)</a:t>
            </a:r>
          </a:p>
          <a:p>
            <a:pPr lvl="1"/>
            <a:r>
              <a:rPr lang="en-US" smtClean="0"/>
              <a:t>Generally asymptomatic, but jaundice occurs in 20% of cases.</a:t>
            </a:r>
          </a:p>
          <a:p>
            <a:pPr>
              <a:buFontTx/>
              <a:buNone/>
            </a:pPr>
            <a:endParaRPr lang="en-US" smtClean="0"/>
          </a:p>
          <a:p>
            <a:pPr>
              <a:lnSpc>
                <a:spcPct val="90000"/>
              </a:lnSpc>
            </a:pPr>
            <a:endParaRPr lang="en-US" smtClean="0"/>
          </a:p>
        </p:txBody>
      </p:sp>
      <p:sp>
        <p:nvSpPr>
          <p:cNvPr id="26627" name="Slide Number Placeholder 3"/>
          <p:cNvSpPr>
            <a:spLocks noGrp="1"/>
          </p:cNvSpPr>
          <p:nvPr>
            <p:ph type="sldNum" sz="quarter" idx="11"/>
          </p:nvPr>
        </p:nvSpPr>
        <p:spPr>
          <a:noFill/>
        </p:spPr>
        <p:txBody>
          <a:bodyPr/>
          <a:lstStyle/>
          <a:p>
            <a:fld id="{864E82CC-A2D1-4423-94D0-87F8299ECB57}" type="slidenum">
              <a:rPr lang="en-US" smtClean="0"/>
              <a:pPr/>
              <a:t>12</a:t>
            </a:fld>
            <a:endParaRPr lang="en-US" smtClean="0"/>
          </a:p>
        </p:txBody>
      </p:sp>
      <p:sp>
        <p:nvSpPr>
          <p:cNvPr id="5" name="Footer Placeholder 4"/>
          <p:cNvSpPr>
            <a:spLocks noGrp="1"/>
          </p:cNvSpPr>
          <p:nvPr>
            <p:ph type="ftr" sz="quarter" idx="10"/>
          </p:nvPr>
        </p:nvSpPr>
        <p:spPr/>
        <p:txBody>
          <a:bodyPr/>
          <a:lstStyle/>
          <a:p>
            <a:endParaRPr lang="en-US" smtClean="0"/>
          </a:p>
        </p:txBody>
      </p:sp>
      <p:pic>
        <p:nvPicPr>
          <p:cNvPr id="26629" name="Picture 5" descr="princ_rm_photo_of_person_with_jaundice.jpg"/>
          <p:cNvPicPr>
            <a:picLocks noChangeAspect="1"/>
          </p:cNvPicPr>
          <p:nvPr/>
        </p:nvPicPr>
        <p:blipFill>
          <a:blip r:embed="rId2"/>
          <a:srcRect/>
          <a:stretch>
            <a:fillRect/>
          </a:stretch>
        </p:blipFill>
        <p:spPr bwMode="auto">
          <a:xfrm>
            <a:off x="2362200" y="3200400"/>
            <a:ext cx="4695825" cy="3190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1447800" y="228600"/>
            <a:ext cx="6400800" cy="1143000"/>
          </a:xfrm>
        </p:spPr>
        <p:txBody>
          <a:bodyPr/>
          <a:lstStyle/>
          <a:p>
            <a:r>
              <a:rPr lang="en-US" smtClean="0"/>
              <a:t>Symptoms of HCV (cont.)</a:t>
            </a:r>
          </a:p>
        </p:txBody>
      </p:sp>
      <p:sp>
        <p:nvSpPr>
          <p:cNvPr id="27650" name="Rectangle 3"/>
          <p:cNvSpPr>
            <a:spLocks noGrp="1" noChangeArrowheads="1"/>
          </p:cNvSpPr>
          <p:nvPr>
            <p:ph type="body" idx="1"/>
          </p:nvPr>
        </p:nvSpPr>
        <p:spPr>
          <a:xfrm>
            <a:off x="685800" y="1447800"/>
            <a:ext cx="8001000" cy="4648200"/>
          </a:xfrm>
        </p:spPr>
        <p:txBody>
          <a:bodyPr/>
          <a:lstStyle/>
          <a:p>
            <a:pPr>
              <a:buFontTx/>
              <a:buNone/>
            </a:pPr>
            <a:endParaRPr lang="en-US" smtClean="0"/>
          </a:p>
          <a:p>
            <a:r>
              <a:rPr lang="en-US" smtClean="0"/>
              <a:t>Chronic infection (&gt;6 months)</a:t>
            </a:r>
          </a:p>
          <a:p>
            <a:pPr lvl="1"/>
            <a:r>
              <a:rPr lang="en-US" smtClean="0"/>
              <a:t>Generally asymptomatic, but may have elevated liver enzymes.</a:t>
            </a:r>
          </a:p>
          <a:p>
            <a:r>
              <a:rPr lang="en-US" smtClean="0"/>
              <a:t>Advanced disease</a:t>
            </a:r>
          </a:p>
          <a:p>
            <a:pPr lvl="1"/>
            <a:r>
              <a:rPr lang="en-US" smtClean="0"/>
              <a:t>Ascites, varices, encephalopathy</a:t>
            </a:r>
          </a:p>
          <a:p>
            <a:pPr>
              <a:lnSpc>
                <a:spcPct val="90000"/>
              </a:lnSpc>
            </a:pPr>
            <a:endParaRPr lang="en-US" smtClean="0"/>
          </a:p>
        </p:txBody>
      </p:sp>
      <p:sp>
        <p:nvSpPr>
          <p:cNvPr id="27651" name="Slide Number Placeholder 3"/>
          <p:cNvSpPr>
            <a:spLocks noGrp="1"/>
          </p:cNvSpPr>
          <p:nvPr>
            <p:ph type="sldNum" sz="quarter" idx="11"/>
          </p:nvPr>
        </p:nvSpPr>
        <p:spPr>
          <a:noFill/>
        </p:spPr>
        <p:txBody>
          <a:bodyPr/>
          <a:lstStyle/>
          <a:p>
            <a:fld id="{2CF4D814-6DD4-42FE-9356-900B676D233C}" type="slidenum">
              <a:rPr lang="en-US" smtClean="0"/>
              <a:pPr/>
              <a:t>13</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1447800" y="228600"/>
            <a:ext cx="6553200" cy="1143000"/>
          </a:xfrm>
        </p:spPr>
        <p:txBody>
          <a:bodyPr/>
          <a:lstStyle/>
          <a:p>
            <a:r>
              <a:rPr lang="en-US" smtClean="0"/>
              <a:t>Asymptomatic Disease</a:t>
            </a:r>
            <a:r>
              <a:rPr lang="en-US" altLang="en-US" smtClean="0"/>
              <a:t> in HCV</a:t>
            </a:r>
            <a:r>
              <a:rPr lang="en-US" smtClean="0"/>
              <a:t> </a:t>
            </a:r>
          </a:p>
        </p:txBody>
      </p:sp>
      <p:sp>
        <p:nvSpPr>
          <p:cNvPr id="28674" name="Rectangle 3"/>
          <p:cNvSpPr>
            <a:spLocks noGrp="1" noChangeArrowheads="1"/>
          </p:cNvSpPr>
          <p:nvPr>
            <p:ph type="body" idx="1"/>
          </p:nvPr>
        </p:nvSpPr>
        <p:spPr/>
        <p:txBody>
          <a:bodyPr/>
          <a:lstStyle/>
          <a:p>
            <a:r>
              <a:rPr lang="en-US" smtClean="0"/>
              <a:t>75% are undiagnosed.</a:t>
            </a:r>
          </a:p>
          <a:p>
            <a:r>
              <a:rPr lang="en-US" smtClean="0"/>
              <a:t>80% are asymptomatic.</a:t>
            </a:r>
          </a:p>
          <a:p>
            <a:r>
              <a:rPr lang="en-US" smtClean="0"/>
              <a:t>End stage liver disease generally occurs 20 years after exposure. </a:t>
            </a:r>
          </a:p>
          <a:p>
            <a:pPr>
              <a:buFontTx/>
              <a:buNone/>
            </a:pPr>
            <a:endParaRPr lang="en-US" smtClean="0"/>
          </a:p>
        </p:txBody>
      </p:sp>
      <p:sp>
        <p:nvSpPr>
          <p:cNvPr id="28675" name="Slide Number Placeholder 3"/>
          <p:cNvSpPr>
            <a:spLocks noGrp="1"/>
          </p:cNvSpPr>
          <p:nvPr>
            <p:ph type="sldNum" sz="quarter" idx="11"/>
          </p:nvPr>
        </p:nvSpPr>
        <p:spPr>
          <a:noFill/>
        </p:spPr>
        <p:txBody>
          <a:bodyPr/>
          <a:lstStyle/>
          <a:p>
            <a:fld id="{A65DCBD0-1241-4EFC-8C7B-E8EF5F09A26E}" type="slidenum">
              <a:rPr lang="en-US" smtClean="0"/>
              <a:pPr/>
              <a:t>14</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1371600" y="228600"/>
            <a:ext cx="6629400" cy="1066800"/>
          </a:xfrm>
        </p:spPr>
        <p:txBody>
          <a:bodyPr/>
          <a:lstStyle/>
          <a:p>
            <a:r>
              <a:rPr lang="en-US" smtClean="0"/>
              <a:t>Risk Factors for HCV</a:t>
            </a:r>
          </a:p>
        </p:txBody>
      </p:sp>
      <p:sp>
        <p:nvSpPr>
          <p:cNvPr id="29698" name="Rectangle 4"/>
          <p:cNvSpPr>
            <a:spLocks noGrp="1" noChangeArrowheads="1"/>
          </p:cNvSpPr>
          <p:nvPr>
            <p:ph idx="1"/>
          </p:nvPr>
        </p:nvSpPr>
        <p:spPr>
          <a:xfrm>
            <a:off x="685800" y="1371600"/>
            <a:ext cx="8382000" cy="4724400"/>
          </a:xfrm>
        </p:spPr>
        <p:txBody>
          <a:bodyPr/>
          <a:lstStyle/>
          <a:p>
            <a:pPr>
              <a:spcBef>
                <a:spcPts val="600"/>
              </a:spcBef>
            </a:pPr>
            <a:r>
              <a:rPr lang="en-US" smtClean="0"/>
              <a:t>Clotting factors prior to 1987</a:t>
            </a:r>
          </a:p>
          <a:p>
            <a:pPr lvl="1">
              <a:spcBef>
                <a:spcPts val="600"/>
              </a:spcBef>
            </a:pPr>
            <a:r>
              <a:rPr lang="en-US" smtClean="0"/>
              <a:t>85%</a:t>
            </a:r>
          </a:p>
          <a:p>
            <a:pPr>
              <a:spcBef>
                <a:spcPts val="600"/>
              </a:spcBef>
            </a:pPr>
            <a:r>
              <a:rPr lang="en-US" smtClean="0"/>
              <a:t>Injection drug use</a:t>
            </a:r>
          </a:p>
          <a:p>
            <a:pPr lvl="1">
              <a:spcBef>
                <a:spcPts val="600"/>
              </a:spcBef>
            </a:pPr>
            <a:r>
              <a:rPr lang="en-US" smtClean="0"/>
              <a:t>80%</a:t>
            </a:r>
          </a:p>
          <a:p>
            <a:pPr>
              <a:spcBef>
                <a:spcPts val="600"/>
              </a:spcBef>
            </a:pPr>
            <a:r>
              <a:rPr lang="en-US" smtClean="0"/>
              <a:t>Hemodialysis</a:t>
            </a:r>
          </a:p>
          <a:p>
            <a:pPr lvl="1">
              <a:spcBef>
                <a:spcPts val="600"/>
              </a:spcBef>
            </a:pPr>
            <a:r>
              <a:rPr lang="en-US" smtClean="0"/>
              <a:t>10-20%</a:t>
            </a:r>
          </a:p>
          <a:p>
            <a:pPr>
              <a:spcBef>
                <a:spcPts val="600"/>
              </a:spcBef>
            </a:pPr>
            <a:r>
              <a:rPr lang="en-US" smtClean="0"/>
              <a:t>Multiple sex partners</a:t>
            </a:r>
          </a:p>
          <a:p>
            <a:pPr lvl="1">
              <a:spcBef>
                <a:spcPts val="600"/>
              </a:spcBef>
            </a:pPr>
            <a:r>
              <a:rPr lang="en-US" smtClean="0"/>
              <a:t>4-6%</a:t>
            </a:r>
          </a:p>
          <a:p>
            <a:endParaRPr lang="en-US" smtClean="0"/>
          </a:p>
          <a:p>
            <a:endParaRPr lang="en-US" smtClean="0"/>
          </a:p>
          <a:p>
            <a:endParaRPr lang="en-US" smtClean="0"/>
          </a:p>
          <a:p>
            <a:endParaRPr lang="en-US" smtClean="0"/>
          </a:p>
          <a:p>
            <a:endParaRPr lang="en-US" smtClean="0"/>
          </a:p>
          <a:p>
            <a:endParaRPr lang="en-US" smtClean="0"/>
          </a:p>
        </p:txBody>
      </p:sp>
      <p:sp>
        <p:nvSpPr>
          <p:cNvPr id="6" name="Footer Placeholder 5"/>
          <p:cNvSpPr>
            <a:spLocks noGrp="1"/>
          </p:cNvSpPr>
          <p:nvPr>
            <p:ph type="ftr" sz="quarter" idx="10"/>
          </p:nvPr>
        </p:nvSpPr>
        <p:spPr/>
        <p:txBody>
          <a:bodyPr/>
          <a:lstStyle/>
          <a:p>
            <a:endParaRPr lang="en-US" smtClean="0"/>
          </a:p>
        </p:txBody>
      </p:sp>
      <p:sp>
        <p:nvSpPr>
          <p:cNvPr id="29700" name="Slide Number Placeholder 4"/>
          <p:cNvSpPr>
            <a:spLocks noGrp="1"/>
          </p:cNvSpPr>
          <p:nvPr>
            <p:ph type="sldNum" sz="quarter" idx="11"/>
          </p:nvPr>
        </p:nvSpPr>
        <p:spPr>
          <a:noFill/>
        </p:spPr>
        <p:txBody>
          <a:bodyPr/>
          <a:lstStyle/>
          <a:p>
            <a:fld id="{AF2DC920-335D-4E70-A034-83E64F94B658}" type="slidenum">
              <a:rPr lang="en-US" smtClean="0"/>
              <a:pPr/>
              <a:t>15</a:t>
            </a:fld>
            <a:endParaRPr lang="en-US" smtClean="0"/>
          </a:p>
        </p:txBody>
      </p:sp>
      <p:sp>
        <p:nvSpPr>
          <p:cNvPr id="29701" name="Rectangle 5"/>
          <p:cNvSpPr>
            <a:spLocks noGrp="1" noChangeArrowheads="1"/>
          </p:cNvSpPr>
          <p:nvPr>
            <p:ph type="body" sz="half" idx="4294967295"/>
          </p:nvPr>
        </p:nvSpPr>
        <p:spPr>
          <a:xfrm>
            <a:off x="5334000" y="1676400"/>
            <a:ext cx="3810000" cy="4419600"/>
          </a:xfrm>
        </p:spPr>
        <p:txBody>
          <a:bodyPr/>
          <a:lstStyle/>
          <a:p>
            <a:endParaRPr lang="en-US" smtClean="0"/>
          </a:p>
          <a:p>
            <a:endParaRPr lang="en-US" smtClean="0"/>
          </a:p>
          <a:p>
            <a:endParaRPr lang="en-US" smtClean="0"/>
          </a:p>
          <a:p>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1371600" y="228600"/>
            <a:ext cx="6400800" cy="1143000"/>
          </a:xfrm>
        </p:spPr>
        <p:txBody>
          <a:bodyPr/>
          <a:lstStyle/>
          <a:p>
            <a:r>
              <a:rPr lang="en-US" smtClean="0"/>
              <a:t>Risk Factors for HCV </a:t>
            </a:r>
            <a:br>
              <a:rPr lang="en-US" smtClean="0"/>
            </a:br>
            <a:r>
              <a:rPr lang="en-US" sz="3200" smtClean="0"/>
              <a:t>(continued)</a:t>
            </a:r>
            <a:endParaRPr lang="en-US" smtClean="0"/>
          </a:p>
        </p:txBody>
      </p:sp>
      <p:sp>
        <p:nvSpPr>
          <p:cNvPr id="30722" name="Rectangle 3"/>
          <p:cNvSpPr>
            <a:spLocks noGrp="1" noChangeArrowheads="1"/>
          </p:cNvSpPr>
          <p:nvPr>
            <p:ph idx="1"/>
          </p:nvPr>
        </p:nvSpPr>
        <p:spPr/>
        <p:txBody>
          <a:bodyPr/>
          <a:lstStyle/>
          <a:p>
            <a:pPr>
              <a:spcBef>
                <a:spcPts val="600"/>
              </a:spcBef>
            </a:pPr>
            <a:r>
              <a:rPr lang="en-US" smtClean="0"/>
              <a:t>Sexual contact with infected partner</a:t>
            </a:r>
          </a:p>
          <a:p>
            <a:pPr lvl="1">
              <a:spcBef>
                <a:spcPts val="600"/>
              </a:spcBef>
            </a:pPr>
            <a:r>
              <a:rPr lang="en-US" smtClean="0"/>
              <a:t>2-3%</a:t>
            </a:r>
          </a:p>
          <a:p>
            <a:pPr>
              <a:spcBef>
                <a:spcPts val="600"/>
              </a:spcBef>
            </a:pPr>
            <a:r>
              <a:rPr lang="en-US" smtClean="0"/>
              <a:t>Blood transfusion prior to July 1992</a:t>
            </a:r>
          </a:p>
          <a:p>
            <a:pPr lvl="1">
              <a:spcBef>
                <a:spcPts val="600"/>
              </a:spcBef>
            </a:pPr>
            <a:r>
              <a:rPr lang="en-US" smtClean="0"/>
              <a:t>5%</a:t>
            </a:r>
          </a:p>
          <a:p>
            <a:pPr>
              <a:spcBef>
                <a:spcPts val="600"/>
              </a:spcBef>
            </a:pPr>
            <a:r>
              <a:rPr lang="en-US" smtClean="0"/>
              <a:t>Infants born to infected women</a:t>
            </a:r>
          </a:p>
          <a:p>
            <a:pPr lvl="1">
              <a:spcBef>
                <a:spcPts val="600"/>
              </a:spcBef>
            </a:pPr>
            <a:r>
              <a:rPr lang="en-US" smtClean="0"/>
              <a:t>4-7%</a:t>
            </a:r>
          </a:p>
          <a:p>
            <a:endParaRPr lang="en-US" smtClean="0"/>
          </a:p>
          <a:p>
            <a:endParaRPr lang="en-US" smtClean="0"/>
          </a:p>
          <a:p>
            <a:endParaRPr lang="en-US" smtClean="0"/>
          </a:p>
          <a:p>
            <a:endParaRPr lang="en-US" smtClean="0"/>
          </a:p>
        </p:txBody>
      </p:sp>
      <p:sp>
        <p:nvSpPr>
          <p:cNvPr id="6" name="Footer Placeholder 5"/>
          <p:cNvSpPr>
            <a:spLocks noGrp="1"/>
          </p:cNvSpPr>
          <p:nvPr>
            <p:ph type="ftr" sz="quarter" idx="10"/>
          </p:nvPr>
        </p:nvSpPr>
        <p:spPr/>
        <p:txBody>
          <a:bodyPr/>
          <a:lstStyle/>
          <a:p>
            <a:endParaRPr lang="en-US" smtClean="0"/>
          </a:p>
        </p:txBody>
      </p:sp>
      <p:sp>
        <p:nvSpPr>
          <p:cNvPr id="30724" name="Slide Number Placeholder 4"/>
          <p:cNvSpPr>
            <a:spLocks noGrp="1"/>
          </p:cNvSpPr>
          <p:nvPr>
            <p:ph type="sldNum" sz="quarter" idx="11"/>
          </p:nvPr>
        </p:nvSpPr>
        <p:spPr>
          <a:noFill/>
        </p:spPr>
        <p:txBody>
          <a:bodyPr/>
          <a:lstStyle/>
          <a:p>
            <a:fld id="{D504511E-CC79-4B99-BE1B-89D2F3C25067}" type="slidenum">
              <a:rPr lang="en-US" smtClean="0"/>
              <a:pPr/>
              <a:t>16</a:t>
            </a:fld>
            <a:endParaRPr lang="en-US"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1447800" y="228600"/>
            <a:ext cx="6477000" cy="1143000"/>
          </a:xfrm>
        </p:spPr>
        <p:txBody>
          <a:bodyPr/>
          <a:lstStyle/>
          <a:p>
            <a:r>
              <a:rPr lang="en-US" smtClean="0"/>
              <a:t>Risk Factors for HCV </a:t>
            </a:r>
            <a:br>
              <a:rPr lang="en-US" smtClean="0"/>
            </a:br>
            <a:r>
              <a:rPr lang="en-US" sz="3200" smtClean="0"/>
              <a:t>(continued)</a:t>
            </a:r>
            <a:endParaRPr lang="en-US" smtClean="0"/>
          </a:p>
        </p:txBody>
      </p:sp>
      <p:sp>
        <p:nvSpPr>
          <p:cNvPr id="31746" name="Rectangle 3"/>
          <p:cNvSpPr>
            <a:spLocks noGrp="1" noChangeArrowheads="1"/>
          </p:cNvSpPr>
          <p:nvPr>
            <p:ph idx="1"/>
          </p:nvPr>
        </p:nvSpPr>
        <p:spPr/>
        <p:txBody>
          <a:bodyPr/>
          <a:lstStyle/>
          <a:p>
            <a:pPr>
              <a:spcBef>
                <a:spcPts val="600"/>
              </a:spcBef>
            </a:pPr>
            <a:r>
              <a:rPr lang="en-US" smtClean="0"/>
              <a:t>Organ recipients prior to 1992</a:t>
            </a:r>
          </a:p>
          <a:p>
            <a:pPr lvl="1">
              <a:spcBef>
                <a:spcPts val="600"/>
              </a:spcBef>
            </a:pPr>
            <a:r>
              <a:rPr lang="en-US" smtClean="0"/>
              <a:t>5%</a:t>
            </a:r>
          </a:p>
          <a:p>
            <a:pPr>
              <a:spcBef>
                <a:spcPts val="600"/>
              </a:spcBef>
            </a:pPr>
            <a:r>
              <a:rPr lang="en-US" smtClean="0"/>
              <a:t>Healthcare workers (needle stick, etc.) </a:t>
            </a:r>
          </a:p>
          <a:p>
            <a:pPr lvl="1">
              <a:spcBef>
                <a:spcPts val="600"/>
              </a:spcBef>
            </a:pPr>
            <a:r>
              <a:rPr lang="en-US" smtClean="0"/>
              <a:t>2%</a:t>
            </a:r>
          </a:p>
          <a:p>
            <a:pPr lvl="3">
              <a:spcBef>
                <a:spcPct val="0"/>
              </a:spcBef>
            </a:pPr>
            <a:r>
              <a:rPr lang="en-US" sz="1800" smtClean="0"/>
              <a:t>Source- Ghany, M, et al., 2009. Diagnosis, Management and Treatment of Hepatitis C: An update. </a:t>
            </a:r>
            <a:r>
              <a:rPr lang="en-US" sz="1800" i="1" smtClean="0"/>
              <a:t>Hepatology</a:t>
            </a:r>
            <a:r>
              <a:rPr lang="en-US" sz="1800" smtClean="0"/>
              <a:t>. 49(4):1335-1374.</a:t>
            </a:r>
          </a:p>
          <a:p>
            <a:endParaRPr lang="en-US" smtClean="0"/>
          </a:p>
          <a:p>
            <a:endParaRPr lang="en-US" smtClean="0"/>
          </a:p>
          <a:p>
            <a:endParaRPr lang="en-US" smtClean="0"/>
          </a:p>
          <a:p>
            <a:endParaRPr lang="en-US" smtClean="0"/>
          </a:p>
        </p:txBody>
      </p:sp>
      <p:sp>
        <p:nvSpPr>
          <p:cNvPr id="6" name="Footer Placeholder 5"/>
          <p:cNvSpPr>
            <a:spLocks noGrp="1"/>
          </p:cNvSpPr>
          <p:nvPr>
            <p:ph type="ftr" sz="quarter" idx="10"/>
          </p:nvPr>
        </p:nvSpPr>
        <p:spPr/>
        <p:txBody>
          <a:bodyPr/>
          <a:lstStyle/>
          <a:p>
            <a:endParaRPr lang="en-US" smtClean="0"/>
          </a:p>
        </p:txBody>
      </p:sp>
      <p:sp>
        <p:nvSpPr>
          <p:cNvPr id="31748" name="Slide Number Placeholder 4"/>
          <p:cNvSpPr>
            <a:spLocks noGrp="1"/>
          </p:cNvSpPr>
          <p:nvPr>
            <p:ph type="sldNum" sz="quarter" idx="11"/>
          </p:nvPr>
        </p:nvSpPr>
        <p:spPr>
          <a:noFill/>
        </p:spPr>
        <p:txBody>
          <a:bodyPr/>
          <a:lstStyle/>
          <a:p>
            <a:fld id="{83120854-E05C-42A2-8A54-5FAEDF0C6F1C}" type="slidenum">
              <a:rPr lang="en-US" smtClean="0"/>
              <a:pPr/>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US" smtClean="0"/>
              <a:t>Possible Risk Factor</a:t>
            </a:r>
          </a:p>
        </p:txBody>
      </p:sp>
      <p:pic>
        <p:nvPicPr>
          <p:cNvPr id="32770" name="Content Placeholder 5" descr="photolibrary_rm_photo_of_person_getting_a_tattoo.jpg"/>
          <p:cNvPicPr>
            <a:picLocks noGrp="1" noChangeAspect="1"/>
          </p:cNvPicPr>
          <p:nvPr>
            <p:ph idx="1"/>
          </p:nvPr>
        </p:nvPicPr>
        <p:blipFill>
          <a:blip r:embed="rId2"/>
          <a:srcRect/>
          <a:stretch>
            <a:fillRect/>
          </a:stretch>
        </p:blipFill>
        <p:spPr>
          <a:xfrm>
            <a:off x="1295400" y="1524000"/>
            <a:ext cx="7315200" cy="4648200"/>
          </a:xfrm>
        </p:spPr>
      </p:pic>
      <p:sp>
        <p:nvSpPr>
          <p:cNvPr id="4" name="Footer Placeholder 3"/>
          <p:cNvSpPr>
            <a:spLocks noGrp="1"/>
          </p:cNvSpPr>
          <p:nvPr>
            <p:ph type="ftr" sz="quarter" idx="10"/>
          </p:nvPr>
        </p:nvSpPr>
        <p:spPr/>
        <p:txBody>
          <a:bodyPr/>
          <a:lstStyle/>
          <a:p>
            <a:endParaRPr lang="en-US" smtClean="0"/>
          </a:p>
        </p:txBody>
      </p:sp>
      <p:sp>
        <p:nvSpPr>
          <p:cNvPr id="32772" name="Slide Number Placeholder 4"/>
          <p:cNvSpPr>
            <a:spLocks noGrp="1"/>
          </p:cNvSpPr>
          <p:nvPr>
            <p:ph type="sldNum" sz="quarter" idx="11"/>
          </p:nvPr>
        </p:nvSpPr>
        <p:spPr>
          <a:noFill/>
        </p:spPr>
        <p:txBody>
          <a:bodyPr/>
          <a:lstStyle/>
          <a:p>
            <a:fld id="{7D578608-DAA0-409D-8FD9-EA43C343BDBA}" type="slidenum">
              <a:rPr lang="en-US" smtClean="0"/>
              <a:pPr/>
              <a:t>18</a:t>
            </a:fld>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3" name="Rectangle 2"/>
          <p:cNvSpPr>
            <a:spLocks noGrp="1" noChangeArrowheads="1"/>
          </p:cNvSpPr>
          <p:nvPr>
            <p:ph type="title" idx="4294967295"/>
          </p:nvPr>
        </p:nvSpPr>
        <p:spPr>
          <a:xfrm>
            <a:off x="1447800" y="457200"/>
            <a:ext cx="6400800" cy="646113"/>
          </a:xfrm>
        </p:spPr>
        <p:txBody>
          <a:bodyPr anchor="t" anchorCtr="1">
            <a:spAutoFit/>
          </a:bodyPr>
          <a:lstStyle/>
          <a:p>
            <a:r>
              <a:rPr lang="en-US" smtClean="0"/>
              <a:t>Diagnosis of Hepatitis C</a:t>
            </a:r>
          </a:p>
        </p:txBody>
      </p:sp>
      <p:sp>
        <p:nvSpPr>
          <p:cNvPr id="3558403" name="Rectangle 3"/>
          <p:cNvSpPr>
            <a:spLocks noGrp="1" noChangeArrowheads="1"/>
          </p:cNvSpPr>
          <p:nvPr>
            <p:ph type="body" idx="4294967295"/>
          </p:nvPr>
        </p:nvSpPr>
        <p:spPr>
          <a:xfrm>
            <a:off x="304800" y="1600200"/>
            <a:ext cx="8229600" cy="4910138"/>
          </a:xfrm>
        </p:spPr>
        <p:txBody>
          <a:bodyPr anchorCtr="1">
            <a:spAutoFit/>
          </a:bodyPr>
          <a:lstStyle/>
          <a:p>
            <a:pPr marL="548640" indent="-274320">
              <a:spcBef>
                <a:spcPts val="900"/>
              </a:spcBef>
              <a:defRPr/>
            </a:pPr>
            <a:r>
              <a:rPr lang="en-US" dirty="0" smtClean="0"/>
              <a:t>Health history</a:t>
            </a:r>
          </a:p>
          <a:p>
            <a:pPr marL="822960" lvl="1" indent="-274320">
              <a:spcBef>
                <a:spcPts val="900"/>
              </a:spcBef>
              <a:defRPr/>
            </a:pPr>
            <a:r>
              <a:rPr lang="en-US" dirty="0" smtClean="0"/>
              <a:t>Most reliable method available to assess risk</a:t>
            </a:r>
          </a:p>
          <a:p>
            <a:pPr marL="548640" indent="-274320">
              <a:spcBef>
                <a:spcPts val="900"/>
              </a:spcBef>
              <a:defRPr/>
            </a:pPr>
            <a:r>
              <a:rPr lang="en-US" dirty="0" smtClean="0"/>
              <a:t>Physical exam</a:t>
            </a:r>
          </a:p>
          <a:p>
            <a:pPr marL="822960" lvl="1" indent="-274320">
              <a:spcBef>
                <a:spcPts val="900"/>
              </a:spcBef>
              <a:defRPr/>
            </a:pPr>
            <a:r>
              <a:rPr lang="en-US" dirty="0" smtClean="0"/>
              <a:t>Not reliable!!!</a:t>
            </a:r>
          </a:p>
          <a:p>
            <a:pPr marL="548640" indent="-274320">
              <a:spcBef>
                <a:spcPts val="900"/>
              </a:spcBef>
              <a:defRPr/>
            </a:pPr>
            <a:r>
              <a:rPr lang="en-US" dirty="0" smtClean="0"/>
              <a:t>Abnormal liver enzymes (ALT)</a:t>
            </a:r>
          </a:p>
          <a:p>
            <a:pPr marL="822960" lvl="1" indent="-274320">
              <a:spcBef>
                <a:spcPts val="900"/>
              </a:spcBef>
              <a:defRPr/>
            </a:pPr>
            <a:r>
              <a:rPr lang="en-US" dirty="0" smtClean="0"/>
              <a:t>Not reliable!!!</a:t>
            </a:r>
          </a:p>
          <a:p>
            <a:pPr marL="395288" indent="-395288">
              <a:lnSpc>
                <a:spcPct val="90000"/>
              </a:lnSpc>
              <a:buFontTx/>
              <a:buNone/>
              <a:defRPr/>
            </a:pPr>
            <a:endParaRPr lang="en-US" dirty="0" smtClean="0">
              <a:effectLst>
                <a:outerShdw blurRad="38100" dist="38100" dir="2700000" algn="tl">
                  <a:srgbClr val="000000">
                    <a:alpha val="43137"/>
                  </a:srgbClr>
                </a:outerShdw>
              </a:effectLst>
            </a:endParaRPr>
          </a:p>
        </p:txBody>
      </p:sp>
      <p:sp>
        <p:nvSpPr>
          <p:cNvPr id="33795" name="Slide Number Placeholder 3"/>
          <p:cNvSpPr>
            <a:spLocks noGrp="1"/>
          </p:cNvSpPr>
          <p:nvPr>
            <p:ph type="sldNum" sz="quarter" idx="11"/>
          </p:nvPr>
        </p:nvSpPr>
        <p:spPr>
          <a:noFill/>
        </p:spPr>
        <p:txBody>
          <a:bodyPr/>
          <a:lstStyle/>
          <a:p>
            <a:fld id="{7F23A2E5-612B-464A-B2B2-3EAF7607A8FA}" type="slidenum">
              <a:rPr lang="en-US" smtClean="0"/>
              <a:pPr/>
              <a:t>19</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5" name="Rectangle 2"/>
          <p:cNvSpPr>
            <a:spLocks noGrp="1" noChangeArrowheads="1"/>
          </p:cNvSpPr>
          <p:nvPr>
            <p:ph type="title" idx="4294967295"/>
          </p:nvPr>
        </p:nvSpPr>
        <p:spPr>
          <a:xfrm>
            <a:off x="1524000" y="457200"/>
            <a:ext cx="6629400" cy="646113"/>
          </a:xfrm>
        </p:spPr>
        <p:txBody>
          <a:bodyPr anchor="t" anchorCtr="1">
            <a:spAutoFit/>
          </a:bodyPr>
          <a:lstStyle/>
          <a:p>
            <a:r>
              <a:rPr lang="en-US" smtClean="0"/>
              <a:t>Objectives</a:t>
            </a:r>
          </a:p>
        </p:txBody>
      </p:sp>
      <p:sp>
        <p:nvSpPr>
          <p:cNvPr id="3075" name="Rectangle 3"/>
          <p:cNvSpPr>
            <a:spLocks noGrp="1" noChangeArrowheads="1"/>
          </p:cNvSpPr>
          <p:nvPr>
            <p:ph type="body" idx="4294967295"/>
          </p:nvPr>
        </p:nvSpPr>
        <p:spPr>
          <a:xfrm>
            <a:off x="304800" y="1447800"/>
            <a:ext cx="8458200" cy="5114925"/>
          </a:xfrm>
        </p:spPr>
        <p:txBody>
          <a:bodyPr anchorCtr="1">
            <a:spAutoFit/>
          </a:bodyPr>
          <a:lstStyle/>
          <a:p>
            <a:pPr marL="457200" indent="-365760">
              <a:defRPr/>
            </a:pPr>
            <a:r>
              <a:rPr lang="en-US" dirty="0" smtClean="0"/>
              <a:t>By the end of the presentation, the participant will:</a:t>
            </a:r>
          </a:p>
          <a:p>
            <a:pPr marL="1005840" lvl="1" indent="-365760">
              <a:defRPr/>
            </a:pPr>
            <a:r>
              <a:rPr lang="en-US" dirty="0" smtClean="0"/>
              <a:t>Verbalize risk factors for hepatitis C.</a:t>
            </a:r>
          </a:p>
          <a:p>
            <a:pPr marL="1005840" lvl="1" indent="-365760">
              <a:defRPr/>
            </a:pPr>
            <a:r>
              <a:rPr lang="en-US" dirty="0" smtClean="0"/>
              <a:t>Identify appropriate screening populations and diagnostic tests for hepatitis C.</a:t>
            </a:r>
          </a:p>
          <a:p>
            <a:pPr marL="1005840" lvl="1" indent="-365760">
              <a:defRPr/>
            </a:pPr>
            <a:r>
              <a:rPr lang="en-US" dirty="0" smtClean="0"/>
              <a:t>State potential complications of hepatitis C.</a:t>
            </a:r>
          </a:p>
          <a:p>
            <a:pPr marL="395288" indent="-395288">
              <a:buFontTx/>
              <a:buNone/>
              <a:defRPr/>
            </a:pPr>
            <a:endParaRPr lang="en-US" dirty="0" smtClean="0"/>
          </a:p>
        </p:txBody>
      </p:sp>
      <p:sp>
        <p:nvSpPr>
          <p:cNvPr id="16387" name="Slide Number Placeholder 3"/>
          <p:cNvSpPr>
            <a:spLocks noGrp="1"/>
          </p:cNvSpPr>
          <p:nvPr>
            <p:ph type="sldNum" sz="quarter" idx="11"/>
          </p:nvPr>
        </p:nvSpPr>
        <p:spPr>
          <a:noFill/>
        </p:spPr>
        <p:txBody>
          <a:bodyPr/>
          <a:lstStyle/>
          <a:p>
            <a:fld id="{6D9F5000-AED4-462F-8714-1C86BE410550}" type="slidenum">
              <a:rPr lang="en-US" smtClean="0"/>
              <a:pPr/>
              <a:t>2</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Content Placeholder 4"/>
          <p:cNvSpPr>
            <a:spLocks noGrp="1"/>
          </p:cNvSpPr>
          <p:nvPr>
            <p:ph idx="1"/>
          </p:nvPr>
        </p:nvSpPr>
        <p:spPr/>
        <p:txBody>
          <a:bodyPr/>
          <a:lstStyle/>
          <a:p>
            <a:pPr marL="395288" indent="-395288"/>
            <a:r>
              <a:rPr lang="en-US" smtClean="0"/>
              <a:t>Hepatitis C antibody</a:t>
            </a:r>
          </a:p>
          <a:p>
            <a:pPr marL="1030288" lvl="1" indent="-338138"/>
            <a:r>
              <a:rPr lang="en-US" smtClean="0"/>
              <a:t>Indicates exposure (15% have cleared.)</a:t>
            </a:r>
          </a:p>
          <a:p>
            <a:pPr marL="395288" indent="-395288"/>
            <a:r>
              <a:rPr lang="en-US" smtClean="0"/>
              <a:t>Hep C RNA by PCR (Heptimax</a:t>
            </a:r>
            <a:r>
              <a:rPr lang="en-US" baseline="30000" smtClean="0"/>
              <a:t>®</a:t>
            </a:r>
            <a:r>
              <a:rPr lang="en-US" smtClean="0"/>
              <a:t>)</a:t>
            </a:r>
          </a:p>
          <a:p>
            <a:pPr marL="1030288" lvl="1" indent="-338138"/>
            <a:r>
              <a:rPr lang="en-US" smtClean="0"/>
              <a:t>Indicates current infection</a:t>
            </a:r>
          </a:p>
          <a:p>
            <a:pPr marL="1030288" lvl="1" indent="-338138"/>
            <a:r>
              <a:rPr lang="en-US" smtClean="0"/>
              <a:t>Viral load (benchmark)</a:t>
            </a:r>
          </a:p>
          <a:p>
            <a:pPr marL="1887538" lvl="3" indent="-338138">
              <a:spcBef>
                <a:spcPct val="0"/>
              </a:spcBef>
            </a:pPr>
            <a:r>
              <a:rPr lang="en-US" sz="1800" smtClean="0"/>
              <a:t>Source- Ghany, M, et al., 2009. Diagnosis, Management and Treatment of Hepatitis C: An update. </a:t>
            </a:r>
            <a:r>
              <a:rPr lang="en-US" sz="1800" i="1" smtClean="0"/>
              <a:t>Hepatology</a:t>
            </a:r>
            <a:r>
              <a:rPr lang="en-US" sz="1800" smtClean="0"/>
              <a:t>. 49(4):1335-1374.</a:t>
            </a:r>
          </a:p>
          <a:p>
            <a:pPr marL="1030288" lvl="1" indent="-338138">
              <a:lnSpc>
                <a:spcPct val="90000"/>
              </a:lnSpc>
              <a:buFont typeface="Tahoma" pitchFamily="34" charset="0"/>
              <a:buNone/>
            </a:pPr>
            <a:endParaRPr lang="en-US" sz="2800" smtClean="0"/>
          </a:p>
        </p:txBody>
      </p:sp>
      <p:sp>
        <p:nvSpPr>
          <p:cNvPr id="2" name="Footer Placeholder 1"/>
          <p:cNvSpPr>
            <a:spLocks noGrp="1"/>
          </p:cNvSpPr>
          <p:nvPr>
            <p:ph type="ftr" sz="quarter" idx="10"/>
          </p:nvPr>
        </p:nvSpPr>
        <p:spPr/>
        <p:txBody>
          <a:bodyPr/>
          <a:lstStyle/>
          <a:p>
            <a:endParaRPr lang="en-US" smtClean="0"/>
          </a:p>
        </p:txBody>
      </p:sp>
      <p:sp>
        <p:nvSpPr>
          <p:cNvPr id="34819" name="Slide Number Placeholder 2"/>
          <p:cNvSpPr>
            <a:spLocks noGrp="1"/>
          </p:cNvSpPr>
          <p:nvPr>
            <p:ph type="sldNum" sz="quarter" idx="11"/>
          </p:nvPr>
        </p:nvSpPr>
        <p:spPr>
          <a:noFill/>
        </p:spPr>
        <p:txBody>
          <a:bodyPr/>
          <a:lstStyle/>
          <a:p>
            <a:fld id="{49B36AB8-DFF2-4472-A1E2-E610EA294D21}" type="slidenum">
              <a:rPr lang="en-US" smtClean="0"/>
              <a:pPr/>
              <a:t>20</a:t>
            </a:fld>
            <a:endParaRPr lang="en-US" smtClean="0"/>
          </a:p>
        </p:txBody>
      </p:sp>
      <p:sp>
        <p:nvSpPr>
          <p:cNvPr id="34820" name="Rectangle 2"/>
          <p:cNvSpPr>
            <a:spLocks noGrp="1" noChangeArrowheads="1"/>
          </p:cNvSpPr>
          <p:nvPr>
            <p:ph type="title" idx="4294967295"/>
          </p:nvPr>
        </p:nvSpPr>
        <p:spPr>
          <a:xfrm>
            <a:off x="1371600" y="228600"/>
            <a:ext cx="6477000" cy="1138238"/>
          </a:xfrm>
        </p:spPr>
        <p:txBody>
          <a:bodyPr anchor="t" anchorCtr="1">
            <a:spAutoFit/>
          </a:bodyPr>
          <a:lstStyle/>
          <a:p>
            <a:r>
              <a:rPr lang="en-US" smtClean="0"/>
              <a:t>Diagnosis of Hepatitis C </a:t>
            </a:r>
            <a:r>
              <a:rPr lang="en-US" sz="3200" smtClean="0"/>
              <a:t>(continued)</a:t>
            </a:r>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1371600" y="228600"/>
            <a:ext cx="6477000" cy="1143000"/>
          </a:xfrm>
        </p:spPr>
        <p:txBody>
          <a:bodyPr/>
          <a:lstStyle/>
          <a:p>
            <a:r>
              <a:rPr lang="en-US" smtClean="0"/>
              <a:t>Who to Screen</a:t>
            </a:r>
          </a:p>
        </p:txBody>
      </p:sp>
      <p:sp>
        <p:nvSpPr>
          <p:cNvPr id="35842" name="Rectangle 3"/>
          <p:cNvSpPr>
            <a:spLocks noGrp="1" noChangeArrowheads="1"/>
          </p:cNvSpPr>
          <p:nvPr>
            <p:ph type="body" idx="1"/>
          </p:nvPr>
        </p:nvSpPr>
        <p:spPr/>
        <p:txBody>
          <a:bodyPr/>
          <a:lstStyle/>
          <a:p>
            <a:pPr>
              <a:spcBef>
                <a:spcPts val="900"/>
              </a:spcBef>
            </a:pPr>
            <a:r>
              <a:rPr lang="en-US" smtClean="0"/>
              <a:t>Anyone with a risk factor for hepatitis C</a:t>
            </a:r>
          </a:p>
          <a:p>
            <a:pPr>
              <a:spcBef>
                <a:spcPts val="900"/>
              </a:spcBef>
            </a:pPr>
            <a:r>
              <a:rPr lang="en-US" smtClean="0"/>
              <a:t>Anyone with elevated liver enzymes</a:t>
            </a:r>
          </a:p>
          <a:p>
            <a:pPr lvl="3">
              <a:spcBef>
                <a:spcPts val="900"/>
              </a:spcBef>
            </a:pPr>
            <a:r>
              <a:rPr lang="en-US" sz="1800" smtClean="0"/>
              <a:t>Source- Kuritzky L, et al. Family Practice Recertification. 2006; 28(2)41-57.</a:t>
            </a:r>
            <a:endParaRPr lang="en-US" sz="2800" smtClean="0"/>
          </a:p>
        </p:txBody>
      </p:sp>
      <p:sp>
        <p:nvSpPr>
          <p:cNvPr id="35843" name="Slide Number Placeholder 3"/>
          <p:cNvSpPr>
            <a:spLocks noGrp="1"/>
          </p:cNvSpPr>
          <p:nvPr>
            <p:ph type="sldNum" sz="quarter" idx="11"/>
          </p:nvPr>
        </p:nvSpPr>
        <p:spPr>
          <a:noFill/>
        </p:spPr>
        <p:txBody>
          <a:bodyPr/>
          <a:lstStyle/>
          <a:p>
            <a:fld id="{BC659A86-E83B-467E-B3C1-C46C0DA255A6}" type="slidenum">
              <a:rPr lang="en-US" smtClean="0"/>
              <a:pPr/>
              <a:t>21</a:t>
            </a:fld>
            <a:endParaRPr lang="en-US" smtClean="0"/>
          </a:p>
        </p:txBody>
      </p:sp>
      <p:sp>
        <p:nvSpPr>
          <p:cNvPr id="5" name="Footer Placeholder 4"/>
          <p:cNvSpPr>
            <a:spLocks noGrp="1"/>
          </p:cNvSpPr>
          <p:nvPr>
            <p:ph type="ftr" sz="quarter" idx="10"/>
          </p:nvPr>
        </p:nvSpPr>
        <p:spPr/>
        <p:txBody>
          <a:bodyPr/>
          <a:lstStyle/>
          <a:p>
            <a:r>
              <a:rPr lang="en-US"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1371600" y="228600"/>
            <a:ext cx="6477000" cy="1143000"/>
          </a:xfrm>
        </p:spPr>
        <p:txBody>
          <a:bodyPr/>
          <a:lstStyle/>
          <a:p>
            <a:r>
              <a:rPr lang="en-US" smtClean="0"/>
              <a:t>Who to Screen </a:t>
            </a:r>
            <a:br>
              <a:rPr lang="en-US" smtClean="0"/>
            </a:br>
            <a:r>
              <a:rPr lang="en-US" sz="3200" smtClean="0"/>
              <a:t>(continued)</a:t>
            </a:r>
            <a:endParaRPr lang="en-US" smtClean="0"/>
          </a:p>
        </p:txBody>
      </p:sp>
      <p:sp>
        <p:nvSpPr>
          <p:cNvPr id="36866" name="Rectangle 3"/>
          <p:cNvSpPr>
            <a:spLocks noGrp="1" noChangeArrowheads="1"/>
          </p:cNvSpPr>
          <p:nvPr>
            <p:ph type="body" idx="1"/>
          </p:nvPr>
        </p:nvSpPr>
        <p:spPr>
          <a:xfrm>
            <a:off x="685800" y="1524000"/>
            <a:ext cx="8077200" cy="4800600"/>
          </a:xfrm>
        </p:spPr>
        <p:txBody>
          <a:bodyPr/>
          <a:lstStyle/>
          <a:p>
            <a:r>
              <a:rPr lang="en-US" smtClean="0"/>
              <a:t>Those born between 1945-1965 (baby boomers) should be offered a 1 time screening for hepatitis C.</a:t>
            </a:r>
          </a:p>
          <a:p>
            <a:pPr lvl="1"/>
            <a:r>
              <a:rPr lang="en-US" smtClean="0"/>
              <a:t>5 times more likely than other adults to have hepatitis C</a:t>
            </a:r>
          </a:p>
          <a:p>
            <a:pPr lvl="1"/>
            <a:r>
              <a:rPr lang="en-US" smtClean="0"/>
              <a:t>75% of adults with hepatitis C are baby boomers.</a:t>
            </a:r>
          </a:p>
          <a:p>
            <a:pPr lvl="3"/>
            <a:r>
              <a:rPr lang="en-US" sz="1800" smtClean="0"/>
              <a:t>Source- </a:t>
            </a:r>
            <a:r>
              <a:rPr lang="en-US" sz="1800" smtClean="0">
                <a:hlinkClick r:id="rId2"/>
              </a:rPr>
              <a:t>http://www.cdc.gov/features/HepatitisCTesting/index.html</a:t>
            </a:r>
            <a:r>
              <a:rPr lang="en-US" sz="1800" smtClean="0"/>
              <a:t>, accessed 3.7.13.</a:t>
            </a:r>
            <a:endParaRPr lang="en-US" sz="2000" smtClean="0"/>
          </a:p>
        </p:txBody>
      </p:sp>
      <p:sp>
        <p:nvSpPr>
          <p:cNvPr id="36867" name="Slide Number Placeholder 3"/>
          <p:cNvSpPr>
            <a:spLocks noGrp="1"/>
          </p:cNvSpPr>
          <p:nvPr>
            <p:ph type="sldNum" sz="quarter" idx="11"/>
          </p:nvPr>
        </p:nvSpPr>
        <p:spPr>
          <a:noFill/>
        </p:spPr>
        <p:txBody>
          <a:bodyPr/>
          <a:lstStyle/>
          <a:p>
            <a:fld id="{D7AD761F-EC36-4006-9E50-6ED53397C3AD}" type="slidenum">
              <a:rPr lang="en-US" smtClean="0"/>
              <a:pPr/>
              <a:t>22</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7889" name="Rectangle 2"/>
          <p:cNvSpPr>
            <a:spLocks noGrp="1" noChangeArrowheads="1"/>
          </p:cNvSpPr>
          <p:nvPr>
            <p:ph type="title" idx="4294967295"/>
          </p:nvPr>
        </p:nvSpPr>
        <p:spPr>
          <a:xfrm>
            <a:off x="1371600" y="457200"/>
            <a:ext cx="6400800" cy="646113"/>
          </a:xfrm>
        </p:spPr>
        <p:txBody>
          <a:bodyPr anchor="t" anchorCtr="1">
            <a:spAutoFit/>
          </a:bodyPr>
          <a:lstStyle/>
          <a:p>
            <a:r>
              <a:rPr lang="en-US" smtClean="0"/>
              <a:t>Diagnostic Codes</a:t>
            </a:r>
          </a:p>
        </p:txBody>
      </p:sp>
      <p:sp>
        <p:nvSpPr>
          <p:cNvPr id="37890" name="Rectangle 3"/>
          <p:cNvSpPr>
            <a:spLocks noGrp="1" noChangeArrowheads="1"/>
          </p:cNvSpPr>
          <p:nvPr>
            <p:ph type="body" idx="4294967295"/>
          </p:nvPr>
        </p:nvSpPr>
        <p:spPr>
          <a:xfrm>
            <a:off x="457200" y="1752600"/>
            <a:ext cx="7386638" cy="2640013"/>
          </a:xfrm>
        </p:spPr>
        <p:txBody>
          <a:bodyPr anchorCtr="1">
            <a:spAutoFit/>
          </a:bodyPr>
          <a:lstStyle/>
          <a:p>
            <a:pPr marL="395288" indent="-395288"/>
            <a:r>
              <a:rPr lang="en-US" smtClean="0"/>
              <a:t>Abnormal liver enzymes: 794.8</a:t>
            </a:r>
          </a:p>
          <a:p>
            <a:pPr marL="395288" indent="-395288"/>
            <a:r>
              <a:rPr lang="en-US" smtClean="0"/>
              <a:t>Acute hepatitis C: 070.51</a:t>
            </a:r>
          </a:p>
          <a:p>
            <a:pPr marL="395288" indent="-395288"/>
            <a:r>
              <a:rPr lang="en-US" smtClean="0"/>
              <a:t>Chronic hepatitis C: 070.54</a:t>
            </a:r>
          </a:p>
          <a:p>
            <a:pPr marL="395288" indent="-395288"/>
            <a:r>
              <a:rPr lang="en-US" smtClean="0"/>
              <a:t>Exposure to hepatitis: V01.8 </a:t>
            </a:r>
          </a:p>
        </p:txBody>
      </p:sp>
      <p:sp>
        <p:nvSpPr>
          <p:cNvPr id="37891" name="Slide Number Placeholder 3"/>
          <p:cNvSpPr>
            <a:spLocks noGrp="1"/>
          </p:cNvSpPr>
          <p:nvPr>
            <p:ph type="sldNum" sz="quarter" idx="11"/>
          </p:nvPr>
        </p:nvSpPr>
        <p:spPr>
          <a:noFill/>
        </p:spPr>
        <p:txBody>
          <a:bodyPr/>
          <a:lstStyle/>
          <a:p>
            <a:fld id="{54CD8675-2475-4E40-A7F5-E74CE9D0CDB8}" type="slidenum">
              <a:rPr lang="en-US" smtClean="0"/>
              <a:pPr/>
              <a:t>23</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1371600" y="228600"/>
            <a:ext cx="6400800" cy="1143000"/>
          </a:xfrm>
        </p:spPr>
        <p:txBody>
          <a:bodyPr/>
          <a:lstStyle/>
          <a:p>
            <a:r>
              <a:rPr lang="en-US" smtClean="0"/>
              <a:t>Serologic Tests</a:t>
            </a:r>
          </a:p>
        </p:txBody>
      </p:sp>
      <p:sp>
        <p:nvSpPr>
          <p:cNvPr id="38914" name="Rectangle 3"/>
          <p:cNvSpPr>
            <a:spLocks noGrp="1" noChangeArrowheads="1"/>
          </p:cNvSpPr>
          <p:nvPr>
            <p:ph type="body" idx="1"/>
          </p:nvPr>
        </p:nvSpPr>
        <p:spPr/>
        <p:txBody>
          <a:bodyPr/>
          <a:lstStyle/>
          <a:p>
            <a:r>
              <a:rPr lang="en-US" smtClean="0"/>
              <a:t>Hepatitis C antibody</a:t>
            </a:r>
          </a:p>
          <a:p>
            <a:r>
              <a:rPr lang="en-US" smtClean="0"/>
              <a:t>Hepatitis C RNA</a:t>
            </a:r>
          </a:p>
          <a:p>
            <a:r>
              <a:rPr lang="en-US" smtClean="0"/>
              <a:t>Hepatitis C genotype</a:t>
            </a:r>
          </a:p>
          <a:p>
            <a:r>
              <a:rPr lang="en-US" smtClean="0"/>
              <a:t>Liver biopsy</a:t>
            </a:r>
          </a:p>
          <a:p>
            <a:endParaRPr lang="en-US" smtClean="0"/>
          </a:p>
        </p:txBody>
      </p:sp>
      <p:sp>
        <p:nvSpPr>
          <p:cNvPr id="38915" name="Slide Number Placeholder 3"/>
          <p:cNvSpPr>
            <a:spLocks noGrp="1"/>
          </p:cNvSpPr>
          <p:nvPr>
            <p:ph type="sldNum" sz="quarter" idx="11"/>
          </p:nvPr>
        </p:nvSpPr>
        <p:spPr>
          <a:noFill/>
        </p:spPr>
        <p:txBody>
          <a:bodyPr/>
          <a:lstStyle/>
          <a:p>
            <a:fld id="{EE775747-55BA-4006-9EEB-8566A56F9C66}" type="slidenum">
              <a:rPr lang="en-US" smtClean="0"/>
              <a:pPr/>
              <a:t>24</a:t>
            </a:fld>
            <a:endParaRPr lang="en-US" smtClean="0"/>
          </a:p>
        </p:txBody>
      </p:sp>
      <p:sp>
        <p:nvSpPr>
          <p:cNvPr id="5" name="Footer Placeholder 4"/>
          <p:cNvSpPr>
            <a:spLocks noGrp="1"/>
          </p:cNvSpPr>
          <p:nvPr>
            <p:ph type="ftr" sz="quarter" idx="10"/>
          </p:nvPr>
        </p:nvSpPr>
        <p:spPr/>
        <p:txBody>
          <a:bodyPr/>
          <a:lstStyle/>
          <a:p>
            <a:endParaRPr lang="en-US" smtClean="0"/>
          </a:p>
        </p:txBody>
      </p:sp>
      <p:pic>
        <p:nvPicPr>
          <p:cNvPr id="38917" name="Picture 5" descr="photolibrary_rm_photo_of_blood_analysis.jpg"/>
          <p:cNvPicPr>
            <a:picLocks noChangeAspect="1"/>
          </p:cNvPicPr>
          <p:nvPr/>
        </p:nvPicPr>
        <p:blipFill>
          <a:blip r:embed="rId2"/>
          <a:srcRect/>
          <a:stretch>
            <a:fillRect/>
          </a:stretch>
        </p:blipFill>
        <p:spPr bwMode="auto">
          <a:xfrm>
            <a:off x="3962400" y="3581400"/>
            <a:ext cx="4695825" cy="2809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1371600" y="228600"/>
            <a:ext cx="6477000" cy="1143000"/>
          </a:xfrm>
        </p:spPr>
        <p:txBody>
          <a:bodyPr/>
          <a:lstStyle/>
          <a:p>
            <a:r>
              <a:rPr lang="en-US" smtClean="0"/>
              <a:t>Serologic Tests </a:t>
            </a:r>
            <a:br>
              <a:rPr lang="en-US" smtClean="0"/>
            </a:br>
            <a:r>
              <a:rPr lang="en-US" sz="3200" smtClean="0"/>
              <a:t>(continued)</a:t>
            </a:r>
            <a:endParaRPr lang="en-US" smtClean="0"/>
          </a:p>
        </p:txBody>
      </p:sp>
      <p:sp>
        <p:nvSpPr>
          <p:cNvPr id="39938" name="Rectangle 3"/>
          <p:cNvSpPr>
            <a:spLocks noGrp="1" noChangeArrowheads="1"/>
          </p:cNvSpPr>
          <p:nvPr>
            <p:ph type="body" idx="1"/>
          </p:nvPr>
        </p:nvSpPr>
        <p:spPr>
          <a:xfrm>
            <a:off x="304800" y="1676400"/>
            <a:ext cx="8610600" cy="4495800"/>
          </a:xfrm>
        </p:spPr>
        <p:txBody>
          <a:bodyPr/>
          <a:lstStyle/>
          <a:p>
            <a:r>
              <a:rPr lang="en-US" smtClean="0"/>
              <a:t>Hepatitis C antibody</a:t>
            </a:r>
          </a:p>
          <a:p>
            <a:pPr lvl="1"/>
            <a:r>
              <a:rPr lang="en-US" smtClean="0"/>
              <a:t>Screening test for exposure to HC</a:t>
            </a:r>
          </a:p>
          <a:p>
            <a:pPr lvl="1"/>
            <a:r>
              <a:rPr lang="en-US" smtClean="0"/>
              <a:t>Immune cell that is made to fight off HC</a:t>
            </a:r>
          </a:p>
          <a:p>
            <a:pPr lvl="1"/>
            <a:r>
              <a:rPr lang="en-US" smtClean="0"/>
              <a:t>All of those exposed will generate an antibody but 15% will clear the virus.</a:t>
            </a:r>
          </a:p>
          <a:p>
            <a:pPr lvl="1"/>
            <a:r>
              <a:rPr lang="en-US" smtClean="0"/>
              <a:t>85% of those with an antibody will be currently infected.</a:t>
            </a:r>
            <a:endParaRPr lang="en-US" sz="2800" smtClean="0"/>
          </a:p>
          <a:p>
            <a:pPr lvl="3"/>
            <a:r>
              <a:rPr lang="en-US" sz="1800" smtClean="0"/>
              <a:t>Source- Ghany, M, et al., 2009. Diagnosis, Management and Treatment of Hepatitis C: An update. </a:t>
            </a:r>
            <a:r>
              <a:rPr lang="en-US" sz="1800" i="1" smtClean="0"/>
              <a:t>Hepatology</a:t>
            </a:r>
            <a:r>
              <a:rPr lang="en-US" sz="1800" smtClean="0"/>
              <a:t>. 49(4):1335-1374.</a:t>
            </a:r>
          </a:p>
          <a:p>
            <a:pPr lvl="1">
              <a:lnSpc>
                <a:spcPct val="80000"/>
              </a:lnSpc>
              <a:buFont typeface="Tahoma" pitchFamily="34" charset="0"/>
              <a:buNone/>
            </a:pPr>
            <a:r>
              <a:rPr lang="en-US" sz="1800" smtClean="0"/>
              <a:t> </a:t>
            </a:r>
          </a:p>
        </p:txBody>
      </p:sp>
      <p:sp>
        <p:nvSpPr>
          <p:cNvPr id="39939" name="Slide Number Placeholder 3"/>
          <p:cNvSpPr>
            <a:spLocks noGrp="1"/>
          </p:cNvSpPr>
          <p:nvPr>
            <p:ph type="sldNum" sz="quarter" idx="11"/>
          </p:nvPr>
        </p:nvSpPr>
        <p:spPr>
          <a:noFill/>
        </p:spPr>
        <p:txBody>
          <a:bodyPr/>
          <a:lstStyle/>
          <a:p>
            <a:fld id="{EFE09BFE-3E01-4CB1-B543-CD37C0EB067D}" type="slidenum">
              <a:rPr lang="en-US" smtClean="0"/>
              <a:pPr/>
              <a:t>25</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1" name="Rectangle 3"/>
          <p:cNvSpPr>
            <a:spLocks noGrp="1" noChangeArrowheads="1"/>
          </p:cNvSpPr>
          <p:nvPr>
            <p:ph type="body" idx="1"/>
          </p:nvPr>
        </p:nvSpPr>
        <p:spPr/>
        <p:txBody>
          <a:bodyPr/>
          <a:lstStyle/>
          <a:p>
            <a:r>
              <a:rPr lang="en-US" smtClean="0"/>
              <a:t>Hepatitis C RNA</a:t>
            </a:r>
          </a:p>
          <a:p>
            <a:pPr lvl="1"/>
            <a:r>
              <a:rPr lang="en-US" smtClean="0"/>
              <a:t>“Viral load”</a:t>
            </a:r>
          </a:p>
          <a:p>
            <a:pPr lvl="1"/>
            <a:r>
              <a:rPr lang="en-US" smtClean="0"/>
              <a:t>Indicates current infection</a:t>
            </a:r>
          </a:p>
          <a:p>
            <a:pPr lvl="1"/>
            <a:r>
              <a:rPr lang="en-US" smtClean="0"/>
              <a:t>Value does not correlate with degree of liver damage or clinical symptoms</a:t>
            </a:r>
          </a:p>
          <a:p>
            <a:pPr lvl="3">
              <a:spcBef>
                <a:spcPct val="0"/>
              </a:spcBef>
            </a:pPr>
            <a:r>
              <a:rPr lang="en-US" sz="1800" smtClean="0"/>
              <a:t>Source- Ghany, M, et al., 2009. Diagnosis, Management and Treatment of Hepatitis C: An update. </a:t>
            </a:r>
            <a:r>
              <a:rPr lang="en-US" sz="1800" i="1" smtClean="0"/>
              <a:t>Hepatology</a:t>
            </a:r>
            <a:r>
              <a:rPr lang="en-US" sz="1800" smtClean="0"/>
              <a:t>. 49(4):1335-1374.</a:t>
            </a:r>
          </a:p>
          <a:p>
            <a:pPr lvl="1">
              <a:buFont typeface="Tahoma" pitchFamily="34" charset="0"/>
              <a:buNone/>
            </a:pPr>
            <a:endParaRPr lang="en-US" smtClean="0"/>
          </a:p>
        </p:txBody>
      </p:sp>
      <p:sp>
        <p:nvSpPr>
          <p:cNvPr id="40962" name="Slide Number Placeholder 3"/>
          <p:cNvSpPr>
            <a:spLocks noGrp="1"/>
          </p:cNvSpPr>
          <p:nvPr>
            <p:ph type="sldNum" sz="quarter" idx="11"/>
          </p:nvPr>
        </p:nvSpPr>
        <p:spPr>
          <a:noFill/>
        </p:spPr>
        <p:txBody>
          <a:bodyPr/>
          <a:lstStyle/>
          <a:p>
            <a:fld id="{3994E028-369C-4314-B6D2-00E70EA0E211}" type="slidenum">
              <a:rPr lang="en-US" smtClean="0"/>
              <a:pPr/>
              <a:t>26</a:t>
            </a:fld>
            <a:endParaRPr lang="en-US" smtClean="0"/>
          </a:p>
        </p:txBody>
      </p:sp>
      <p:sp>
        <p:nvSpPr>
          <p:cNvPr id="5" name="Footer Placeholder 4"/>
          <p:cNvSpPr>
            <a:spLocks noGrp="1"/>
          </p:cNvSpPr>
          <p:nvPr>
            <p:ph type="ftr" sz="quarter" idx="10"/>
          </p:nvPr>
        </p:nvSpPr>
        <p:spPr/>
        <p:txBody>
          <a:bodyPr/>
          <a:lstStyle/>
          <a:p>
            <a:endParaRPr lang="en-US" smtClean="0"/>
          </a:p>
        </p:txBody>
      </p:sp>
      <p:sp>
        <p:nvSpPr>
          <p:cNvPr id="40964" name="Rectangle 2"/>
          <p:cNvSpPr>
            <a:spLocks noGrp="1" noChangeArrowheads="1"/>
          </p:cNvSpPr>
          <p:nvPr>
            <p:ph type="title"/>
          </p:nvPr>
        </p:nvSpPr>
        <p:spPr>
          <a:xfrm>
            <a:off x="1371600" y="228600"/>
            <a:ext cx="6477000" cy="1143000"/>
          </a:xfrm>
        </p:spPr>
        <p:txBody>
          <a:bodyPr/>
          <a:lstStyle/>
          <a:p>
            <a:r>
              <a:rPr lang="en-US" smtClean="0"/>
              <a:t>Serologic Tests </a:t>
            </a:r>
            <a:br>
              <a:rPr lang="en-US" smtClean="0"/>
            </a:br>
            <a:r>
              <a:rPr lang="en-US" sz="3200" smtClean="0"/>
              <a:t>(continued)</a:t>
            </a:r>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5" name="Rectangle 3"/>
          <p:cNvSpPr>
            <a:spLocks noGrp="1" noChangeArrowheads="1"/>
          </p:cNvSpPr>
          <p:nvPr>
            <p:ph type="body" idx="1"/>
          </p:nvPr>
        </p:nvSpPr>
        <p:spPr/>
        <p:txBody>
          <a:bodyPr/>
          <a:lstStyle/>
          <a:p>
            <a:r>
              <a:rPr lang="en-US" smtClean="0"/>
              <a:t>Hepatitis C genotype</a:t>
            </a:r>
          </a:p>
          <a:p>
            <a:pPr lvl="1"/>
            <a:r>
              <a:rPr lang="en-US" smtClean="0"/>
              <a:t>There are 6 forms (genotypes) of HC.</a:t>
            </a:r>
          </a:p>
          <a:p>
            <a:pPr lvl="1"/>
            <a:r>
              <a:rPr lang="en-US" smtClean="0"/>
              <a:t>Genotype 1 is the most common in the US.</a:t>
            </a:r>
          </a:p>
          <a:p>
            <a:pPr lvl="1"/>
            <a:r>
              <a:rPr lang="en-US" smtClean="0"/>
              <a:t>With current therapies the response rates are similar regardless of genotype</a:t>
            </a:r>
          </a:p>
          <a:p>
            <a:pPr lvl="3"/>
            <a:r>
              <a:rPr lang="en-US" sz="1800" smtClean="0"/>
              <a:t>Source- Flamm SL. </a:t>
            </a:r>
            <a:r>
              <a:rPr lang="en-US" sz="1800" i="1" smtClean="0"/>
              <a:t>JAMA.</a:t>
            </a:r>
            <a:r>
              <a:rPr lang="en-US" sz="1800" smtClean="0"/>
              <a:t> 2003; 289:2413-2417.</a:t>
            </a:r>
          </a:p>
          <a:p>
            <a:pPr lvl="1">
              <a:lnSpc>
                <a:spcPct val="90000"/>
              </a:lnSpc>
              <a:buFont typeface="Tahoma" pitchFamily="34" charset="0"/>
              <a:buNone/>
            </a:pPr>
            <a:endParaRPr lang="en-US" baseline="30000" smtClean="0"/>
          </a:p>
          <a:p>
            <a:pPr lvl="1">
              <a:lnSpc>
                <a:spcPct val="90000"/>
              </a:lnSpc>
            </a:pPr>
            <a:endParaRPr lang="en-US" smtClean="0"/>
          </a:p>
        </p:txBody>
      </p:sp>
      <p:sp>
        <p:nvSpPr>
          <p:cNvPr id="41986" name="Slide Number Placeholder 3"/>
          <p:cNvSpPr>
            <a:spLocks noGrp="1"/>
          </p:cNvSpPr>
          <p:nvPr>
            <p:ph type="sldNum" sz="quarter" idx="11"/>
          </p:nvPr>
        </p:nvSpPr>
        <p:spPr>
          <a:noFill/>
        </p:spPr>
        <p:txBody>
          <a:bodyPr/>
          <a:lstStyle/>
          <a:p>
            <a:fld id="{96C75ED2-87A5-4BC9-8D29-771D5EE8A719}" type="slidenum">
              <a:rPr lang="en-US" smtClean="0"/>
              <a:pPr/>
              <a:t>27</a:t>
            </a:fld>
            <a:endParaRPr lang="en-US" smtClean="0"/>
          </a:p>
        </p:txBody>
      </p:sp>
      <p:sp>
        <p:nvSpPr>
          <p:cNvPr id="5" name="Footer Placeholder 4"/>
          <p:cNvSpPr>
            <a:spLocks noGrp="1"/>
          </p:cNvSpPr>
          <p:nvPr>
            <p:ph type="ftr" sz="quarter" idx="10"/>
          </p:nvPr>
        </p:nvSpPr>
        <p:spPr/>
        <p:txBody>
          <a:bodyPr/>
          <a:lstStyle/>
          <a:p>
            <a:endParaRPr lang="en-US" smtClean="0"/>
          </a:p>
        </p:txBody>
      </p:sp>
      <p:sp>
        <p:nvSpPr>
          <p:cNvPr id="41988" name="Rectangle 2"/>
          <p:cNvSpPr>
            <a:spLocks noGrp="1" noChangeArrowheads="1"/>
          </p:cNvSpPr>
          <p:nvPr>
            <p:ph type="title"/>
          </p:nvPr>
        </p:nvSpPr>
        <p:spPr>
          <a:xfrm>
            <a:off x="1371600" y="228600"/>
            <a:ext cx="6477000" cy="1143000"/>
          </a:xfrm>
        </p:spPr>
        <p:txBody>
          <a:bodyPr/>
          <a:lstStyle/>
          <a:p>
            <a:r>
              <a:rPr lang="en-US" smtClean="0"/>
              <a:t>Serologic Tests </a:t>
            </a:r>
            <a:br>
              <a:rPr lang="en-US" smtClean="0"/>
            </a:br>
            <a:r>
              <a:rPr lang="en-US" sz="3200" smtClean="0"/>
              <a:t>(continued)</a:t>
            </a: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9" name="Rectangle 3"/>
          <p:cNvSpPr>
            <a:spLocks noGrp="1" noChangeArrowheads="1"/>
          </p:cNvSpPr>
          <p:nvPr>
            <p:ph type="body" idx="1"/>
          </p:nvPr>
        </p:nvSpPr>
        <p:spPr/>
        <p:txBody>
          <a:bodyPr/>
          <a:lstStyle/>
          <a:p>
            <a:r>
              <a:rPr lang="en-US" smtClean="0"/>
              <a:t>Liver biopsy</a:t>
            </a:r>
          </a:p>
          <a:p>
            <a:pPr lvl="1"/>
            <a:r>
              <a:rPr lang="en-US" smtClean="0"/>
              <a:t>Allows staging of liver disease</a:t>
            </a:r>
          </a:p>
          <a:p>
            <a:pPr lvl="1"/>
            <a:r>
              <a:rPr lang="en-US" smtClean="0"/>
              <a:t>Rules out autoimmune hepatitis</a:t>
            </a:r>
          </a:p>
        </p:txBody>
      </p:sp>
      <p:sp>
        <p:nvSpPr>
          <p:cNvPr id="43010" name="Slide Number Placeholder 3"/>
          <p:cNvSpPr>
            <a:spLocks noGrp="1"/>
          </p:cNvSpPr>
          <p:nvPr>
            <p:ph type="sldNum" sz="quarter" idx="11"/>
          </p:nvPr>
        </p:nvSpPr>
        <p:spPr>
          <a:noFill/>
        </p:spPr>
        <p:txBody>
          <a:bodyPr/>
          <a:lstStyle/>
          <a:p>
            <a:fld id="{D8A8D7DC-142F-442C-B846-CD98876CF164}" type="slidenum">
              <a:rPr lang="en-US" smtClean="0"/>
              <a:pPr/>
              <a:t>28</a:t>
            </a:fld>
            <a:endParaRPr lang="en-US" smtClean="0"/>
          </a:p>
        </p:txBody>
      </p:sp>
      <p:sp>
        <p:nvSpPr>
          <p:cNvPr id="5" name="Footer Placeholder 4"/>
          <p:cNvSpPr>
            <a:spLocks noGrp="1"/>
          </p:cNvSpPr>
          <p:nvPr>
            <p:ph type="ftr" sz="quarter" idx="10"/>
          </p:nvPr>
        </p:nvSpPr>
        <p:spPr/>
        <p:txBody>
          <a:bodyPr/>
          <a:lstStyle/>
          <a:p>
            <a:r>
              <a:rPr lang="en-US" smtClean="0"/>
              <a:t>.</a:t>
            </a:r>
          </a:p>
        </p:txBody>
      </p:sp>
      <p:sp>
        <p:nvSpPr>
          <p:cNvPr id="43012" name="Rectangle 2"/>
          <p:cNvSpPr>
            <a:spLocks noGrp="1" noChangeArrowheads="1"/>
          </p:cNvSpPr>
          <p:nvPr>
            <p:ph type="title"/>
          </p:nvPr>
        </p:nvSpPr>
        <p:spPr>
          <a:xfrm>
            <a:off x="1371600" y="228600"/>
            <a:ext cx="6477000" cy="1143000"/>
          </a:xfrm>
        </p:spPr>
        <p:txBody>
          <a:bodyPr/>
          <a:lstStyle/>
          <a:p>
            <a:r>
              <a:rPr lang="en-US" smtClean="0"/>
              <a:t>Serologic Tests </a:t>
            </a:r>
            <a:br>
              <a:rPr lang="en-US" smtClean="0"/>
            </a:br>
            <a:r>
              <a:rPr lang="en-US" sz="3200" smtClean="0"/>
              <a:t>(continued)</a:t>
            </a:r>
            <a:endParaRPr 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4033" name="Picture 4" descr="Slide31"/>
          <p:cNvPicPr>
            <a:picLocks noGrp="1" noChangeAspect="1" noChangeArrowheads="1"/>
          </p:cNvPicPr>
          <p:nvPr>
            <p:ph type="body" idx="1"/>
          </p:nvPr>
        </p:nvPicPr>
        <p:blipFill>
          <a:blip r:embed="rId2"/>
          <a:srcRect/>
          <a:stretch>
            <a:fillRect/>
          </a:stretch>
        </p:blipFill>
        <p:spPr bwMode="invGray">
          <a:xfrm>
            <a:off x="0" y="0"/>
            <a:ext cx="9144000" cy="6858000"/>
          </a:xfrm>
        </p:spPr>
      </p:pic>
      <p:sp>
        <p:nvSpPr>
          <p:cNvPr id="44034" name="Slide Number Placeholder 2"/>
          <p:cNvSpPr>
            <a:spLocks noGrp="1"/>
          </p:cNvSpPr>
          <p:nvPr>
            <p:ph type="sldNum" sz="quarter" idx="11"/>
          </p:nvPr>
        </p:nvSpPr>
        <p:spPr>
          <a:xfrm>
            <a:off x="7086600" y="6553200"/>
            <a:ext cx="1371600" cy="304800"/>
          </a:xfrm>
          <a:noFill/>
        </p:spPr>
        <p:txBody>
          <a:bodyPr/>
          <a:lstStyle/>
          <a:p>
            <a:fld id="{5EDA1EC8-9BBB-4A55-AE30-54C4A587B55E}" type="slidenum">
              <a:rPr lang="en-US" smtClean="0">
                <a:solidFill>
                  <a:schemeClr val="bg1"/>
                </a:solidFill>
              </a:rPr>
              <a:pPr/>
              <a:t>29</a:t>
            </a:fld>
            <a:endParaRPr lang="en-US"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smtClean="0"/>
          </a:p>
        </p:txBody>
      </p:sp>
      <p:sp>
        <p:nvSpPr>
          <p:cNvPr id="17410" name="Slide Number Placeholder 2"/>
          <p:cNvSpPr>
            <a:spLocks noGrp="1"/>
          </p:cNvSpPr>
          <p:nvPr>
            <p:ph type="sldNum" sz="quarter" idx="11"/>
          </p:nvPr>
        </p:nvSpPr>
        <p:spPr>
          <a:noFill/>
        </p:spPr>
        <p:txBody>
          <a:bodyPr/>
          <a:lstStyle/>
          <a:p>
            <a:fld id="{1A58CDF2-CB6E-4A9B-9CBE-F194531DDCDD}" type="slidenum">
              <a:rPr lang="en-US" smtClean="0"/>
              <a:pPr/>
              <a:t>3</a:t>
            </a:fld>
            <a:endParaRPr lang="en-US" smtClean="0"/>
          </a:p>
        </p:txBody>
      </p:sp>
      <p:pic>
        <p:nvPicPr>
          <p:cNvPr id="17411" name="Picture 3" descr="webmd_rf_photo_of_liver_and_hepatitis_virus.jpg"/>
          <p:cNvPicPr>
            <a:picLocks noChangeAspect="1"/>
          </p:cNvPicPr>
          <p:nvPr/>
        </p:nvPicPr>
        <p:blipFill>
          <a:blip r:embed="rId2"/>
          <a:srcRect/>
          <a:stretch>
            <a:fillRect/>
          </a:stretch>
        </p:blipFill>
        <p:spPr bwMode="auto">
          <a:xfrm>
            <a:off x="609600" y="1447800"/>
            <a:ext cx="8001000" cy="464820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1371600" y="228600"/>
            <a:ext cx="7391400" cy="1143000"/>
          </a:xfrm>
        </p:spPr>
        <p:txBody>
          <a:bodyPr/>
          <a:lstStyle/>
          <a:p>
            <a:r>
              <a:rPr lang="en-US" smtClean="0"/>
              <a:t>Factors Causing Rapid Progression of Liver Disease in HC</a:t>
            </a:r>
          </a:p>
        </p:txBody>
      </p:sp>
      <p:sp>
        <p:nvSpPr>
          <p:cNvPr id="45058" name="Rectangle 3"/>
          <p:cNvSpPr>
            <a:spLocks noGrp="1" noChangeArrowheads="1"/>
          </p:cNvSpPr>
          <p:nvPr>
            <p:ph type="body" idx="1"/>
          </p:nvPr>
        </p:nvSpPr>
        <p:spPr>
          <a:xfrm>
            <a:off x="685800" y="1676400"/>
            <a:ext cx="7772400" cy="3886200"/>
          </a:xfrm>
        </p:spPr>
        <p:txBody>
          <a:bodyPr/>
          <a:lstStyle/>
          <a:p>
            <a:r>
              <a:rPr lang="en-US" smtClean="0"/>
              <a:t>Alcohol use</a:t>
            </a:r>
          </a:p>
          <a:p>
            <a:r>
              <a:rPr lang="en-US" smtClean="0"/>
              <a:t>Obesity/fatty liver</a:t>
            </a:r>
          </a:p>
          <a:p>
            <a:r>
              <a:rPr lang="en-US" smtClean="0"/>
              <a:t>HIV infection</a:t>
            </a:r>
          </a:p>
          <a:p>
            <a:r>
              <a:rPr lang="en-US" smtClean="0"/>
              <a:t>Hepatitis B infection</a:t>
            </a:r>
          </a:p>
          <a:p>
            <a:r>
              <a:rPr lang="en-US" smtClean="0"/>
              <a:t>Male gender</a:t>
            </a:r>
          </a:p>
          <a:p>
            <a:pPr lvl="3"/>
            <a:r>
              <a:rPr lang="en-US" sz="1800" smtClean="0"/>
              <a:t>Source- Bialek SR, et al., </a:t>
            </a:r>
            <a:r>
              <a:rPr lang="en-US" sz="1800" i="1" smtClean="0"/>
              <a:t>Clin Liv Dis</a:t>
            </a:r>
            <a:r>
              <a:rPr lang="en-US" sz="1800" smtClean="0"/>
              <a:t>. 2006; 10:697-715.</a:t>
            </a:r>
          </a:p>
          <a:p>
            <a:endParaRPr lang="en-US" sz="2400" baseline="30000" smtClean="0"/>
          </a:p>
        </p:txBody>
      </p:sp>
      <p:sp>
        <p:nvSpPr>
          <p:cNvPr id="45059" name="Slide Number Placeholder 3"/>
          <p:cNvSpPr>
            <a:spLocks noGrp="1"/>
          </p:cNvSpPr>
          <p:nvPr>
            <p:ph type="sldNum" sz="quarter" idx="11"/>
          </p:nvPr>
        </p:nvSpPr>
        <p:spPr>
          <a:noFill/>
        </p:spPr>
        <p:txBody>
          <a:bodyPr/>
          <a:lstStyle/>
          <a:p>
            <a:fld id="{C77232E0-4B8E-45DE-A5CA-E1717D1EBD0B}" type="slidenum">
              <a:rPr lang="en-US" smtClean="0"/>
              <a:pPr/>
              <a:t>30</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1" name="Rectangle 2"/>
          <p:cNvSpPr>
            <a:spLocks noChangeArrowheads="1"/>
          </p:cNvSpPr>
          <p:nvPr/>
        </p:nvSpPr>
        <p:spPr bwMode="auto">
          <a:xfrm>
            <a:off x="1371600" y="304800"/>
            <a:ext cx="6477000" cy="979488"/>
          </a:xfrm>
          <a:prstGeom prst="rect">
            <a:avLst/>
          </a:prstGeom>
          <a:noFill/>
          <a:ln w="9525">
            <a:noFill/>
            <a:miter lim="800000"/>
            <a:headEnd/>
            <a:tailEnd/>
          </a:ln>
        </p:spPr>
        <p:txBody>
          <a:bodyPr>
            <a:spAutoFit/>
          </a:bodyPr>
          <a:lstStyle/>
          <a:p>
            <a:pPr algn="ctr">
              <a:lnSpc>
                <a:spcPct val="80000"/>
              </a:lnSpc>
            </a:pPr>
            <a:r>
              <a:rPr lang="en-US" sz="3600">
                <a:solidFill>
                  <a:srgbClr val="FFFF00"/>
                </a:solidFill>
                <a:latin typeface="Tahoma" pitchFamily="34" charset="0"/>
              </a:rPr>
              <a:t>Factors Not </a:t>
            </a:r>
          </a:p>
          <a:p>
            <a:pPr algn="ctr">
              <a:lnSpc>
                <a:spcPct val="80000"/>
              </a:lnSpc>
            </a:pPr>
            <a:r>
              <a:rPr lang="en-US" sz="3600">
                <a:solidFill>
                  <a:srgbClr val="FFFF00"/>
                </a:solidFill>
                <a:latin typeface="Tahoma" pitchFamily="34" charset="0"/>
              </a:rPr>
              <a:t>Influencing Progression</a:t>
            </a:r>
          </a:p>
        </p:txBody>
      </p:sp>
      <p:sp>
        <p:nvSpPr>
          <p:cNvPr id="3240963" name="Rectangle 3"/>
          <p:cNvSpPr>
            <a:spLocks noGrp="1" noChangeArrowheads="1"/>
          </p:cNvSpPr>
          <p:nvPr>
            <p:ph type="body" idx="4294967295"/>
          </p:nvPr>
        </p:nvSpPr>
        <p:spPr>
          <a:xfrm>
            <a:off x="609600" y="1828800"/>
            <a:ext cx="8077200" cy="4606925"/>
          </a:xfrm>
        </p:spPr>
        <p:txBody>
          <a:bodyPr anchorCtr="1">
            <a:spAutoFit/>
          </a:bodyPr>
          <a:lstStyle/>
          <a:p>
            <a:pPr marL="395288" indent="-395288">
              <a:defRPr/>
            </a:pPr>
            <a:r>
              <a:rPr lang="en-US" dirty="0" smtClean="0"/>
              <a:t>Alanine aminotransferase level (ALT)</a:t>
            </a:r>
          </a:p>
          <a:p>
            <a:pPr marL="395288" indent="-395288">
              <a:defRPr/>
            </a:pPr>
            <a:r>
              <a:rPr lang="en-US" dirty="0" smtClean="0"/>
              <a:t>Viral load</a:t>
            </a:r>
          </a:p>
          <a:p>
            <a:pPr marL="395288" indent="-395288">
              <a:defRPr/>
            </a:pPr>
            <a:r>
              <a:rPr lang="en-US" dirty="0" smtClean="0"/>
              <a:t>Mode of transmission</a:t>
            </a:r>
          </a:p>
          <a:p>
            <a:pPr marL="395288" indent="-395288">
              <a:defRPr/>
            </a:pPr>
            <a:r>
              <a:rPr lang="en-US" dirty="0" smtClean="0"/>
              <a:t>Genotype</a:t>
            </a:r>
          </a:p>
          <a:p>
            <a:pPr lvl="3" eaLnBrk="1" hangingPunct="1">
              <a:spcBef>
                <a:spcPct val="10000"/>
              </a:spcBef>
              <a:defRPr/>
            </a:pPr>
            <a:r>
              <a:rPr lang="en-US" sz="1800" dirty="0" smtClean="0"/>
              <a:t>Source- NIH Consensus Development Conference Statement. 2002.Poynard et al. </a:t>
            </a:r>
            <a:r>
              <a:rPr lang="en-US" sz="1800" i="1" dirty="0" smtClean="0"/>
              <a:t>Lancet</a:t>
            </a:r>
            <a:r>
              <a:rPr lang="en-US" sz="1800" dirty="0" smtClean="0"/>
              <a:t>. 1997;349:825-832.</a:t>
            </a:r>
          </a:p>
          <a:p>
            <a:pPr marL="395288" indent="-395288">
              <a:defRPr/>
            </a:pPr>
            <a:endParaRPr lang="en-US" dirty="0" smtClean="0"/>
          </a:p>
          <a:p>
            <a:pPr marL="395288" indent="-395288">
              <a:defRPr/>
            </a:pPr>
            <a:endParaRPr lang="en-US" sz="3900" dirty="0" smtClean="0">
              <a:effectLst>
                <a:outerShdw blurRad="38100" dist="38100" dir="2700000" algn="tl">
                  <a:srgbClr val="808080"/>
                </a:outerShdw>
              </a:effectLst>
            </a:endParaRPr>
          </a:p>
        </p:txBody>
      </p:sp>
      <p:sp>
        <p:nvSpPr>
          <p:cNvPr id="46083" name="Slide Number Placeholder 4"/>
          <p:cNvSpPr>
            <a:spLocks noGrp="1"/>
          </p:cNvSpPr>
          <p:nvPr>
            <p:ph type="sldNum" sz="quarter" idx="11"/>
          </p:nvPr>
        </p:nvSpPr>
        <p:spPr>
          <a:noFill/>
        </p:spPr>
        <p:txBody>
          <a:bodyPr/>
          <a:lstStyle/>
          <a:p>
            <a:fld id="{EC0223F0-6F1B-4037-ACE3-BD9630B23C2A}" type="slidenum">
              <a:rPr lang="en-US" smtClean="0"/>
              <a:pPr/>
              <a:t>31</a:t>
            </a:fld>
            <a:endParaRPr lang="en-US" smtClean="0"/>
          </a:p>
        </p:txBody>
      </p:sp>
      <p:sp>
        <p:nvSpPr>
          <p:cNvPr id="6" name="Footer Placeholder 5"/>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29" name="Rectangle 4"/>
          <p:cNvSpPr>
            <a:spLocks noGrp="1" noChangeArrowheads="1"/>
          </p:cNvSpPr>
          <p:nvPr>
            <p:ph type="ctrTitle" idx="4294967295"/>
          </p:nvPr>
        </p:nvSpPr>
        <p:spPr>
          <a:xfrm>
            <a:off x="685800" y="3124200"/>
            <a:ext cx="7772400" cy="646113"/>
          </a:xfrm>
        </p:spPr>
        <p:txBody>
          <a:bodyPr anchor="t" anchorCtr="1">
            <a:spAutoFit/>
          </a:bodyPr>
          <a:lstStyle/>
          <a:p>
            <a:r>
              <a:rPr lang="en-US" smtClean="0"/>
              <a:t>Historical Management of Hepatitis C</a:t>
            </a:r>
          </a:p>
        </p:txBody>
      </p:sp>
      <p:sp>
        <p:nvSpPr>
          <p:cNvPr id="48130" name="Slide Number Placeholder 3"/>
          <p:cNvSpPr>
            <a:spLocks noGrp="1"/>
          </p:cNvSpPr>
          <p:nvPr>
            <p:ph type="sldNum" sz="quarter" idx="11"/>
          </p:nvPr>
        </p:nvSpPr>
        <p:spPr>
          <a:noFill/>
        </p:spPr>
        <p:txBody>
          <a:bodyPr/>
          <a:lstStyle/>
          <a:p>
            <a:fld id="{80D18895-4254-40CA-A73C-5358C2C93363}" type="slidenum">
              <a:rPr lang="en-US" smtClean="0"/>
              <a:pPr/>
              <a:t>32</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9153" name="Rectangle 2"/>
          <p:cNvSpPr>
            <a:spLocks noGrp="1" noChangeArrowheads="1"/>
          </p:cNvSpPr>
          <p:nvPr>
            <p:ph type="title" idx="4294967295"/>
          </p:nvPr>
        </p:nvSpPr>
        <p:spPr>
          <a:xfrm>
            <a:off x="1371600" y="457200"/>
            <a:ext cx="6858000" cy="646113"/>
          </a:xfrm>
        </p:spPr>
        <p:txBody>
          <a:bodyPr anchor="t" anchorCtr="1">
            <a:spAutoFit/>
          </a:bodyPr>
          <a:lstStyle/>
          <a:p>
            <a:r>
              <a:rPr lang="en-US" altLang="en-US" smtClean="0"/>
              <a:t>Goals of Antiviral Therapy</a:t>
            </a:r>
          </a:p>
        </p:txBody>
      </p:sp>
      <p:sp>
        <p:nvSpPr>
          <p:cNvPr id="49154" name="Rectangle 3"/>
          <p:cNvSpPr>
            <a:spLocks noGrp="1" noChangeArrowheads="1"/>
          </p:cNvSpPr>
          <p:nvPr>
            <p:ph type="body" idx="4294967295"/>
          </p:nvPr>
        </p:nvSpPr>
        <p:spPr>
          <a:xfrm>
            <a:off x="609600" y="1447800"/>
            <a:ext cx="8077200" cy="4927600"/>
          </a:xfrm>
        </p:spPr>
        <p:txBody>
          <a:bodyPr anchorCtr="1">
            <a:spAutoFit/>
          </a:bodyPr>
          <a:lstStyle/>
          <a:p>
            <a:pPr marL="395288" indent="-395288">
              <a:spcBef>
                <a:spcPts val="600"/>
              </a:spcBef>
            </a:pPr>
            <a:r>
              <a:rPr lang="en-US" altLang="en-US" sz="3200" smtClean="0"/>
              <a:t>Primary goal</a:t>
            </a:r>
          </a:p>
          <a:p>
            <a:pPr marL="1030288" lvl="1" indent="-338138">
              <a:spcBef>
                <a:spcPts val="600"/>
              </a:spcBef>
            </a:pPr>
            <a:r>
              <a:rPr lang="en-US" altLang="en-US" sz="2800" smtClean="0"/>
              <a:t>Eradicate HCV infection (possible in 80% of cases)</a:t>
            </a:r>
          </a:p>
          <a:p>
            <a:pPr marL="395288" indent="-395288">
              <a:spcBef>
                <a:spcPts val="600"/>
              </a:spcBef>
            </a:pPr>
            <a:r>
              <a:rPr lang="en-US" altLang="en-US" sz="3200" smtClean="0"/>
              <a:t>Secondary goals</a:t>
            </a:r>
          </a:p>
          <a:p>
            <a:pPr marL="1030288" lvl="1" indent="-338138">
              <a:spcBef>
                <a:spcPts val="600"/>
              </a:spcBef>
            </a:pPr>
            <a:r>
              <a:rPr lang="en-US" altLang="en-US" sz="2800" smtClean="0"/>
              <a:t>Slow disease progression</a:t>
            </a:r>
          </a:p>
          <a:p>
            <a:pPr marL="1030288" lvl="1" indent="-338138">
              <a:spcBef>
                <a:spcPts val="600"/>
              </a:spcBef>
            </a:pPr>
            <a:r>
              <a:rPr lang="en-US" altLang="en-US" sz="2800" smtClean="0"/>
              <a:t>Improve histology</a:t>
            </a:r>
          </a:p>
          <a:p>
            <a:pPr marL="1030288" lvl="1" indent="-338138">
              <a:spcBef>
                <a:spcPts val="600"/>
              </a:spcBef>
            </a:pPr>
            <a:r>
              <a:rPr lang="en-US" altLang="en-US" sz="2800" smtClean="0"/>
              <a:t>Reduce risk of hepatocellular carcinoma</a:t>
            </a:r>
          </a:p>
          <a:p>
            <a:pPr marL="1030288" lvl="1" indent="-338138">
              <a:spcBef>
                <a:spcPts val="600"/>
              </a:spcBef>
            </a:pPr>
            <a:r>
              <a:rPr lang="en-US" altLang="en-US" sz="2800" smtClean="0"/>
              <a:t>Improve health-related quality of life</a:t>
            </a:r>
          </a:p>
          <a:p>
            <a:pPr marL="1887538" lvl="3" indent="-338138">
              <a:lnSpc>
                <a:spcPct val="90000"/>
              </a:lnSpc>
            </a:pPr>
            <a:r>
              <a:rPr lang="en-US" sz="1800" smtClean="0"/>
              <a:t>Source- Ghany, M, et al., 2009. Diagnosis, Management and Treatment of Hepatitis C: An update. </a:t>
            </a:r>
            <a:r>
              <a:rPr lang="en-US" sz="1800" i="1" smtClean="0"/>
              <a:t>Hepatology</a:t>
            </a:r>
            <a:r>
              <a:rPr lang="en-US" sz="1800" smtClean="0"/>
              <a:t>. 49(4):1335-1374.</a:t>
            </a:r>
          </a:p>
        </p:txBody>
      </p:sp>
      <p:sp>
        <p:nvSpPr>
          <p:cNvPr id="49155" name="Slide Number Placeholder 3"/>
          <p:cNvSpPr>
            <a:spLocks noGrp="1"/>
          </p:cNvSpPr>
          <p:nvPr>
            <p:ph type="sldNum" sz="quarter" idx="11"/>
          </p:nvPr>
        </p:nvSpPr>
        <p:spPr>
          <a:noFill/>
        </p:spPr>
        <p:txBody>
          <a:bodyPr/>
          <a:lstStyle/>
          <a:p>
            <a:fld id="{C5B2EEA9-0300-48C6-8478-BC62BC723731}" type="slidenum">
              <a:rPr lang="en-US" smtClean="0"/>
              <a:pPr/>
              <a:t>33</a:t>
            </a:fld>
            <a:endParaRPr lang="en-US" smtClean="0"/>
          </a:p>
        </p:txBody>
      </p:sp>
      <p:sp>
        <p:nvSpPr>
          <p:cNvPr id="5" name="Footer Placeholder 4"/>
          <p:cNvSpPr>
            <a:spLocks noGrp="1"/>
          </p:cNvSpPr>
          <p:nvPr>
            <p:ph type="ftr" sz="quarter" idx="10"/>
          </p:nvPr>
        </p:nvSpPr>
        <p:spPr>
          <a:xfrm>
            <a:off x="1981200" y="6324600"/>
            <a:ext cx="5105400" cy="304800"/>
          </a:xfrm>
        </p:spPr>
        <p:txBody>
          <a:bodyPr/>
          <a:lstStyle/>
          <a:p>
            <a:endParaRPr lang="en-US"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endParaRPr lang="en-US" smtClean="0"/>
          </a:p>
        </p:txBody>
      </p:sp>
      <p:sp>
        <p:nvSpPr>
          <p:cNvPr id="51202" name="Slide Number Placeholder 2"/>
          <p:cNvSpPr>
            <a:spLocks noGrp="1"/>
          </p:cNvSpPr>
          <p:nvPr>
            <p:ph type="sldNum" sz="quarter" idx="11"/>
          </p:nvPr>
        </p:nvSpPr>
        <p:spPr>
          <a:noFill/>
        </p:spPr>
        <p:txBody>
          <a:bodyPr/>
          <a:lstStyle/>
          <a:p>
            <a:fld id="{2BC489F3-E576-473E-B1B5-44B645A4A67D}" type="slidenum">
              <a:rPr lang="en-US" smtClean="0"/>
              <a:pPr/>
              <a:t>34</a:t>
            </a:fld>
            <a:endParaRPr lang="en-US" smtClean="0"/>
          </a:p>
        </p:txBody>
      </p:sp>
      <p:pic>
        <p:nvPicPr>
          <p:cNvPr id="51203" name="Picture 3" descr="hc1.jpg"/>
          <p:cNvPicPr>
            <a:picLocks noChangeAspect="1"/>
          </p:cNvPicPr>
          <p:nvPr/>
        </p:nvPicPr>
        <p:blipFill>
          <a:blip r:embed="rId2"/>
          <a:srcRect/>
          <a:stretch>
            <a:fillRect/>
          </a:stretch>
        </p:blipFill>
        <p:spPr bwMode="auto">
          <a:xfrm>
            <a:off x="762000" y="1295400"/>
            <a:ext cx="7696200" cy="495300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1371600" y="228600"/>
            <a:ext cx="6781800" cy="1143000"/>
          </a:xfrm>
        </p:spPr>
        <p:txBody>
          <a:bodyPr/>
          <a:lstStyle/>
          <a:p>
            <a:r>
              <a:rPr lang="en-US" smtClean="0"/>
              <a:t>Historic Management of HC</a:t>
            </a:r>
          </a:p>
        </p:txBody>
      </p:sp>
      <p:sp>
        <p:nvSpPr>
          <p:cNvPr id="52226" name="Rectangle 3"/>
          <p:cNvSpPr>
            <a:spLocks noGrp="1" noChangeArrowheads="1"/>
          </p:cNvSpPr>
          <p:nvPr>
            <p:ph type="body" idx="1"/>
          </p:nvPr>
        </p:nvSpPr>
        <p:spPr>
          <a:xfrm>
            <a:off x="685800" y="1524000"/>
            <a:ext cx="8001000" cy="4419600"/>
          </a:xfrm>
        </p:spPr>
        <p:txBody>
          <a:bodyPr/>
          <a:lstStyle/>
          <a:p>
            <a:r>
              <a:rPr lang="en-US" smtClean="0"/>
              <a:t>Interferon</a:t>
            </a:r>
          </a:p>
          <a:p>
            <a:pPr lvl="1"/>
            <a:r>
              <a:rPr lang="en-US" smtClean="0"/>
              <a:t>Innate immune chemical that has antiviral properties</a:t>
            </a:r>
          </a:p>
          <a:p>
            <a:pPr lvl="1"/>
            <a:r>
              <a:rPr lang="en-US" smtClean="0"/>
              <a:t>“Boosts” the immune system and recruits other immune cells</a:t>
            </a:r>
          </a:p>
          <a:p>
            <a:pPr lvl="2"/>
            <a:r>
              <a:rPr lang="en-US" smtClean="0"/>
              <a:t>Histamine, interleukins, bradykinins, etc.</a:t>
            </a:r>
          </a:p>
          <a:p>
            <a:pPr lvl="1"/>
            <a:r>
              <a:rPr lang="en-US" smtClean="0"/>
              <a:t>&lt;10% effective in eradicating HC</a:t>
            </a:r>
          </a:p>
          <a:p>
            <a:pPr lvl="3"/>
            <a:r>
              <a:rPr lang="en-US" sz="1800" smtClean="0"/>
              <a:t>Source- McHutchison JG, et al., N </a:t>
            </a:r>
            <a:r>
              <a:rPr lang="en-US" sz="1800" i="1" smtClean="0"/>
              <a:t>Engl J Med.</a:t>
            </a:r>
            <a:r>
              <a:rPr lang="en-US" sz="1800" smtClean="0"/>
              <a:t> 1998;352:1485-1492. </a:t>
            </a:r>
          </a:p>
          <a:p>
            <a:pPr lvl="1"/>
            <a:endParaRPr lang="en-US" smtClean="0"/>
          </a:p>
        </p:txBody>
      </p:sp>
      <p:sp>
        <p:nvSpPr>
          <p:cNvPr id="52227" name="Slide Number Placeholder 3"/>
          <p:cNvSpPr>
            <a:spLocks noGrp="1"/>
          </p:cNvSpPr>
          <p:nvPr>
            <p:ph type="sldNum" sz="quarter" idx="11"/>
          </p:nvPr>
        </p:nvSpPr>
        <p:spPr>
          <a:noFill/>
        </p:spPr>
        <p:txBody>
          <a:bodyPr/>
          <a:lstStyle/>
          <a:p>
            <a:fld id="{DD318746-38C8-4A3C-881A-B2DFA7FA6693}" type="slidenum">
              <a:rPr lang="en-US" smtClean="0"/>
              <a:pPr/>
              <a:t>35</a:t>
            </a:fld>
            <a:endParaRPr lang="en-US" smtClean="0"/>
          </a:p>
        </p:txBody>
      </p:sp>
      <p:sp>
        <p:nvSpPr>
          <p:cNvPr id="5" name="Footer Placeholder 4"/>
          <p:cNvSpPr>
            <a:spLocks noGrp="1"/>
          </p:cNvSpPr>
          <p:nvPr>
            <p:ph type="ftr" sz="quarter" idx="10"/>
          </p:nvPr>
        </p:nvSpPr>
        <p:spPr>
          <a:xfrm>
            <a:off x="1981200" y="6324600"/>
            <a:ext cx="5105400" cy="304800"/>
          </a:xfrm>
        </p:spPr>
        <p:txBody>
          <a:bodyPr/>
          <a:lstStyle/>
          <a:p>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1371600" y="228600"/>
            <a:ext cx="6858000" cy="1143000"/>
          </a:xfrm>
        </p:spPr>
        <p:txBody>
          <a:bodyPr/>
          <a:lstStyle/>
          <a:p>
            <a:r>
              <a:rPr lang="en-US" smtClean="0"/>
              <a:t>Historic Management of HC </a:t>
            </a:r>
            <a:r>
              <a:rPr lang="en-US" sz="3200" smtClean="0"/>
              <a:t>(continued)</a:t>
            </a:r>
            <a:endParaRPr lang="en-US" smtClean="0"/>
          </a:p>
        </p:txBody>
      </p:sp>
      <p:sp>
        <p:nvSpPr>
          <p:cNvPr id="53250" name="Rectangle 3"/>
          <p:cNvSpPr>
            <a:spLocks noGrp="1" noChangeArrowheads="1"/>
          </p:cNvSpPr>
          <p:nvPr>
            <p:ph type="body" idx="1"/>
          </p:nvPr>
        </p:nvSpPr>
        <p:spPr/>
        <p:txBody>
          <a:bodyPr/>
          <a:lstStyle/>
          <a:p>
            <a:r>
              <a:rPr lang="en-US" smtClean="0"/>
              <a:t>Ribavirin</a:t>
            </a:r>
          </a:p>
          <a:p>
            <a:pPr lvl="1"/>
            <a:r>
              <a:rPr lang="en-US" smtClean="0"/>
              <a:t>1998</a:t>
            </a:r>
          </a:p>
          <a:p>
            <a:pPr lvl="1"/>
            <a:r>
              <a:rPr lang="en-US" smtClean="0"/>
              <a:t>Mechanism of action unknown</a:t>
            </a:r>
          </a:p>
          <a:p>
            <a:pPr lvl="1"/>
            <a:r>
              <a:rPr lang="en-US" smtClean="0"/>
              <a:t>Ineffective as monotherapy</a:t>
            </a:r>
          </a:p>
          <a:p>
            <a:pPr lvl="1"/>
            <a:r>
              <a:rPr lang="en-US" smtClean="0"/>
              <a:t>Close to 50% effective in eradicating HC when used in combination with interferon</a:t>
            </a:r>
          </a:p>
          <a:p>
            <a:pPr lvl="3"/>
            <a:r>
              <a:rPr lang="en-US" sz="1800" smtClean="0"/>
              <a:t>Source- McHutchison JG, et al., N </a:t>
            </a:r>
            <a:r>
              <a:rPr lang="en-US" sz="1800" i="1" smtClean="0"/>
              <a:t>Engl J Med.</a:t>
            </a:r>
            <a:r>
              <a:rPr lang="en-US" sz="1800" smtClean="0"/>
              <a:t> 1998;352:1485-1492. </a:t>
            </a:r>
          </a:p>
          <a:p>
            <a:pPr>
              <a:buFontTx/>
              <a:buNone/>
            </a:pPr>
            <a:endParaRPr lang="en-US" sz="2400" baseline="30000" smtClean="0"/>
          </a:p>
          <a:p>
            <a:pPr lvl="1">
              <a:buFont typeface="Tahoma" pitchFamily="34" charset="0"/>
              <a:buNone/>
            </a:pPr>
            <a:endParaRPr lang="en-US" sz="2800" smtClean="0"/>
          </a:p>
          <a:p>
            <a:pPr lvl="1"/>
            <a:endParaRPr lang="en-US" sz="2800" smtClean="0"/>
          </a:p>
        </p:txBody>
      </p:sp>
      <p:sp>
        <p:nvSpPr>
          <p:cNvPr id="53251" name="Slide Number Placeholder 3"/>
          <p:cNvSpPr>
            <a:spLocks noGrp="1"/>
          </p:cNvSpPr>
          <p:nvPr>
            <p:ph type="sldNum" sz="quarter" idx="11"/>
          </p:nvPr>
        </p:nvSpPr>
        <p:spPr>
          <a:noFill/>
        </p:spPr>
        <p:txBody>
          <a:bodyPr/>
          <a:lstStyle/>
          <a:p>
            <a:fld id="{A96B374B-86A0-4250-8051-743409C21DC4}" type="slidenum">
              <a:rPr lang="en-US" smtClean="0"/>
              <a:pPr/>
              <a:t>36</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371600" y="0"/>
            <a:ext cx="6705600" cy="1371600"/>
          </a:xfrm>
        </p:spPr>
        <p:txBody>
          <a:bodyPr/>
          <a:lstStyle/>
          <a:p>
            <a:r>
              <a:rPr lang="en-US" smtClean="0"/>
              <a:t>Historic Management of HC </a:t>
            </a:r>
            <a:r>
              <a:rPr lang="en-US" sz="3200" smtClean="0"/>
              <a:t>(continued)</a:t>
            </a:r>
            <a:endParaRPr lang="en-US" smtClean="0"/>
          </a:p>
        </p:txBody>
      </p:sp>
      <p:sp>
        <p:nvSpPr>
          <p:cNvPr id="54274" name="Rectangle 3"/>
          <p:cNvSpPr>
            <a:spLocks noGrp="1" noChangeArrowheads="1"/>
          </p:cNvSpPr>
          <p:nvPr>
            <p:ph type="body" idx="1"/>
          </p:nvPr>
        </p:nvSpPr>
        <p:spPr>
          <a:xfrm>
            <a:off x="304800" y="1447800"/>
            <a:ext cx="8610600" cy="4800600"/>
          </a:xfrm>
        </p:spPr>
        <p:txBody>
          <a:bodyPr/>
          <a:lstStyle/>
          <a:p>
            <a:pPr>
              <a:spcBef>
                <a:spcPct val="0"/>
              </a:spcBef>
            </a:pPr>
            <a:r>
              <a:rPr lang="en-US" smtClean="0"/>
              <a:t>Pegylated interferon</a:t>
            </a:r>
          </a:p>
          <a:p>
            <a:pPr lvl="1">
              <a:spcBef>
                <a:spcPct val="0"/>
              </a:spcBef>
            </a:pPr>
            <a:r>
              <a:rPr lang="en-US" smtClean="0"/>
              <a:t>2001</a:t>
            </a:r>
          </a:p>
          <a:p>
            <a:pPr lvl="1">
              <a:spcBef>
                <a:spcPct val="0"/>
              </a:spcBef>
            </a:pPr>
            <a:r>
              <a:rPr lang="en-US" smtClean="0"/>
              <a:t>Used in combination with ribavirin</a:t>
            </a:r>
          </a:p>
          <a:p>
            <a:pPr lvl="1">
              <a:spcBef>
                <a:spcPct val="0"/>
              </a:spcBef>
            </a:pPr>
            <a:r>
              <a:rPr lang="en-US" smtClean="0"/>
              <a:t>A molecule of polyethylene glycol was added to the interferon, prolonging its action.</a:t>
            </a:r>
          </a:p>
          <a:p>
            <a:pPr lvl="1">
              <a:spcBef>
                <a:spcPct val="0"/>
              </a:spcBef>
            </a:pPr>
            <a:r>
              <a:rPr lang="en-US" smtClean="0"/>
              <a:t>&lt;50% effective in eradicating genotype 1 HC and &gt;70% effective at eradicating genotype 2/3</a:t>
            </a:r>
          </a:p>
          <a:p>
            <a:pPr lvl="3">
              <a:spcBef>
                <a:spcPts val="600"/>
              </a:spcBef>
            </a:pPr>
            <a:r>
              <a:rPr lang="en-US" sz="1800" smtClean="0"/>
              <a:t>Source- Hadziyannis SJ, et al., </a:t>
            </a:r>
            <a:r>
              <a:rPr lang="en-US" sz="1800" i="1" smtClean="0"/>
              <a:t>Ann Intern Med.</a:t>
            </a:r>
            <a:r>
              <a:rPr lang="en-US" sz="1800" smtClean="0"/>
              <a:t> 2004;140:346-355. </a:t>
            </a:r>
          </a:p>
          <a:p>
            <a:pPr lvl="1"/>
            <a:endParaRPr lang="en-US" sz="2800" smtClean="0"/>
          </a:p>
        </p:txBody>
      </p:sp>
      <p:sp>
        <p:nvSpPr>
          <p:cNvPr id="54275" name="Slide Number Placeholder 3"/>
          <p:cNvSpPr>
            <a:spLocks noGrp="1"/>
          </p:cNvSpPr>
          <p:nvPr>
            <p:ph type="sldNum" sz="quarter" idx="11"/>
          </p:nvPr>
        </p:nvSpPr>
        <p:spPr>
          <a:noFill/>
        </p:spPr>
        <p:txBody>
          <a:bodyPr/>
          <a:lstStyle/>
          <a:p>
            <a:fld id="{523E62DB-7AFC-4369-BE00-2D7BF1F04042}" type="slidenum">
              <a:rPr lang="en-US" smtClean="0"/>
              <a:pPr/>
              <a:t>37</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1371600" y="228600"/>
            <a:ext cx="6400800" cy="1143000"/>
          </a:xfrm>
        </p:spPr>
        <p:txBody>
          <a:bodyPr/>
          <a:lstStyle/>
          <a:p>
            <a:r>
              <a:rPr lang="en-US" smtClean="0"/>
              <a:t>Historic Management of HC </a:t>
            </a:r>
            <a:r>
              <a:rPr lang="en-US" sz="3200" smtClean="0"/>
              <a:t>(continued)</a:t>
            </a:r>
            <a:endParaRPr lang="en-US" smtClean="0"/>
          </a:p>
        </p:txBody>
      </p:sp>
      <p:sp>
        <p:nvSpPr>
          <p:cNvPr id="55298" name="Rectangle 3"/>
          <p:cNvSpPr>
            <a:spLocks noGrp="1" noChangeArrowheads="1"/>
          </p:cNvSpPr>
          <p:nvPr>
            <p:ph type="body" idx="1"/>
          </p:nvPr>
        </p:nvSpPr>
        <p:spPr>
          <a:xfrm>
            <a:off x="228600" y="1524000"/>
            <a:ext cx="8915400" cy="4800600"/>
          </a:xfrm>
        </p:spPr>
        <p:txBody>
          <a:bodyPr/>
          <a:lstStyle/>
          <a:p>
            <a:pPr>
              <a:spcBef>
                <a:spcPts val="300"/>
              </a:spcBef>
            </a:pPr>
            <a:r>
              <a:rPr lang="en-US" smtClean="0"/>
              <a:t>Direct acting antivirals</a:t>
            </a:r>
          </a:p>
          <a:p>
            <a:pPr lvl="1">
              <a:spcBef>
                <a:spcPts val="300"/>
              </a:spcBef>
            </a:pPr>
            <a:r>
              <a:rPr lang="en-US" smtClean="0"/>
              <a:t>2011</a:t>
            </a:r>
          </a:p>
          <a:p>
            <a:pPr lvl="1">
              <a:spcBef>
                <a:spcPts val="300"/>
              </a:spcBef>
            </a:pPr>
            <a:r>
              <a:rPr lang="en-US" smtClean="0"/>
              <a:t>Boceprevir (Victrelis</a:t>
            </a:r>
            <a:r>
              <a:rPr lang="en-US" baseline="30000" smtClean="0"/>
              <a:t>®</a:t>
            </a:r>
            <a:r>
              <a:rPr lang="en-US" smtClean="0"/>
              <a:t>), telaprevir (Incivek</a:t>
            </a:r>
            <a:r>
              <a:rPr lang="en-US" baseline="30000" smtClean="0"/>
              <a:t>®</a:t>
            </a:r>
            <a:r>
              <a:rPr lang="en-US" smtClean="0"/>
              <a:t>)</a:t>
            </a:r>
          </a:p>
          <a:p>
            <a:pPr lvl="1">
              <a:spcBef>
                <a:spcPts val="300"/>
              </a:spcBef>
            </a:pPr>
            <a:r>
              <a:rPr lang="en-US" smtClean="0"/>
              <a:t>Approved for genotype 1 virus only</a:t>
            </a:r>
          </a:p>
          <a:p>
            <a:pPr lvl="1">
              <a:spcBef>
                <a:spcPts val="300"/>
              </a:spcBef>
            </a:pPr>
            <a:r>
              <a:rPr lang="en-US" smtClean="0"/>
              <a:t>Approved only in combination with pegylated interferon and ribavirin</a:t>
            </a:r>
          </a:p>
          <a:p>
            <a:pPr lvl="1">
              <a:spcBef>
                <a:spcPts val="300"/>
              </a:spcBef>
            </a:pPr>
            <a:r>
              <a:rPr lang="en-US" smtClean="0"/>
              <a:t>Up to 80% cure rate in genotype 1 disease</a:t>
            </a:r>
          </a:p>
          <a:p>
            <a:pPr lvl="3">
              <a:spcBef>
                <a:spcPct val="0"/>
              </a:spcBef>
            </a:pPr>
            <a:r>
              <a:rPr lang="en-US" sz="1800" smtClean="0"/>
              <a:t>Source- Ghany, M, et al., 2011. An Update on Treatment of Genotype 1 Chronic Hepatitis C Virus Infection: 2011 practice guideline by the American Association for the Study of Liver Diseases. </a:t>
            </a:r>
            <a:r>
              <a:rPr lang="en-US" sz="1800" i="1" smtClean="0"/>
              <a:t>Hepatology</a:t>
            </a:r>
            <a:r>
              <a:rPr lang="en-US" sz="1800" smtClean="0"/>
              <a:t>. 54 (4): 1433-1444.</a:t>
            </a:r>
          </a:p>
          <a:p>
            <a:pPr lvl="1">
              <a:spcBef>
                <a:spcPts val="300"/>
              </a:spcBef>
              <a:buFont typeface="Tahoma" pitchFamily="34" charset="0"/>
              <a:buNone/>
            </a:pPr>
            <a:endParaRPr lang="en-US" sz="2400" smtClean="0"/>
          </a:p>
          <a:p>
            <a:pPr lvl="1"/>
            <a:endParaRPr lang="en-US" sz="2800" smtClean="0"/>
          </a:p>
        </p:txBody>
      </p:sp>
      <p:sp>
        <p:nvSpPr>
          <p:cNvPr id="55299" name="Slide Number Placeholder 3"/>
          <p:cNvSpPr>
            <a:spLocks noGrp="1"/>
          </p:cNvSpPr>
          <p:nvPr>
            <p:ph type="sldNum" sz="quarter" idx="11"/>
          </p:nvPr>
        </p:nvSpPr>
        <p:spPr>
          <a:noFill/>
        </p:spPr>
        <p:txBody>
          <a:bodyPr/>
          <a:lstStyle/>
          <a:p>
            <a:fld id="{54E94AAB-2715-4999-A010-4F52C77D6F1C}" type="slidenum">
              <a:rPr lang="en-US" smtClean="0"/>
              <a:pPr/>
              <a:t>38</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371600" y="228600"/>
            <a:ext cx="7086600" cy="1143000"/>
          </a:xfrm>
        </p:spPr>
        <p:txBody>
          <a:bodyPr/>
          <a:lstStyle/>
          <a:p>
            <a:r>
              <a:rPr lang="en-US" smtClean="0"/>
              <a:t>Additional Considerations with Direct Acting Antivirals</a:t>
            </a:r>
          </a:p>
        </p:txBody>
      </p:sp>
      <p:sp>
        <p:nvSpPr>
          <p:cNvPr id="60418" name="Rectangle 3"/>
          <p:cNvSpPr>
            <a:spLocks noGrp="1" noChangeArrowheads="1"/>
          </p:cNvSpPr>
          <p:nvPr>
            <p:ph type="body" idx="1"/>
          </p:nvPr>
        </p:nvSpPr>
        <p:spPr/>
        <p:txBody>
          <a:bodyPr/>
          <a:lstStyle/>
          <a:p>
            <a:r>
              <a:rPr lang="en-US" smtClean="0"/>
              <a:t>Must be given with pegylated interferon and ribavirin</a:t>
            </a:r>
          </a:p>
          <a:p>
            <a:r>
              <a:rPr lang="en-US" smtClean="0"/>
              <a:t>Must avoid missing doses as resistance rapidly occurs</a:t>
            </a:r>
          </a:p>
          <a:p>
            <a:r>
              <a:rPr lang="en-US" smtClean="0"/>
              <a:t>Increased anemia</a:t>
            </a:r>
          </a:p>
          <a:p>
            <a:r>
              <a:rPr lang="en-US" smtClean="0"/>
              <a:t>Rash</a:t>
            </a:r>
          </a:p>
        </p:txBody>
      </p:sp>
      <p:sp>
        <p:nvSpPr>
          <p:cNvPr id="60419" name="Slide Number Placeholder 3"/>
          <p:cNvSpPr>
            <a:spLocks noGrp="1"/>
          </p:cNvSpPr>
          <p:nvPr>
            <p:ph type="sldNum" sz="quarter" idx="11"/>
          </p:nvPr>
        </p:nvSpPr>
        <p:spPr>
          <a:noFill/>
        </p:spPr>
        <p:txBody>
          <a:bodyPr/>
          <a:lstStyle/>
          <a:p>
            <a:fld id="{F8F89CB6-B8C8-46C9-B5ED-6E5098C66390}" type="slidenum">
              <a:rPr lang="en-US" smtClean="0"/>
              <a:pPr/>
              <a:t>39</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3" name="Rectangle 2"/>
          <p:cNvSpPr>
            <a:spLocks noGrp="1" noChangeArrowheads="1"/>
          </p:cNvSpPr>
          <p:nvPr>
            <p:ph type="title" idx="4294967295"/>
          </p:nvPr>
        </p:nvSpPr>
        <p:spPr>
          <a:xfrm>
            <a:off x="1371600" y="457200"/>
            <a:ext cx="6400800" cy="646113"/>
          </a:xfrm>
        </p:spPr>
        <p:txBody>
          <a:bodyPr anchor="t" anchorCtr="1">
            <a:spAutoFit/>
          </a:bodyPr>
          <a:lstStyle/>
          <a:p>
            <a:r>
              <a:rPr lang="en-US" smtClean="0"/>
              <a:t>Hepatitis</a:t>
            </a:r>
          </a:p>
        </p:txBody>
      </p:sp>
      <p:sp>
        <p:nvSpPr>
          <p:cNvPr id="18434" name="Rectangle 3"/>
          <p:cNvSpPr>
            <a:spLocks noGrp="1" noChangeArrowheads="1"/>
          </p:cNvSpPr>
          <p:nvPr>
            <p:ph type="body" idx="4294967295"/>
          </p:nvPr>
        </p:nvSpPr>
        <p:spPr>
          <a:xfrm>
            <a:off x="457200" y="1752600"/>
            <a:ext cx="7010400" cy="3059113"/>
          </a:xfrm>
        </p:spPr>
        <p:txBody>
          <a:bodyPr anchorCtr="1">
            <a:spAutoFit/>
          </a:bodyPr>
          <a:lstStyle/>
          <a:p>
            <a:pPr marL="273050" indent="-273050"/>
            <a:r>
              <a:rPr lang="en-US" smtClean="0"/>
              <a:t>Inflammation of the liver</a:t>
            </a:r>
          </a:p>
          <a:p>
            <a:pPr marL="673100" lvl="1" indent="-273050"/>
            <a:r>
              <a:rPr lang="en-US" smtClean="0"/>
              <a:t>Presents with elevation of liver enzymes</a:t>
            </a:r>
          </a:p>
          <a:p>
            <a:pPr marL="273050" indent="-273050"/>
            <a:r>
              <a:rPr lang="en-US" smtClean="0"/>
              <a:t>Infectious or noninfectious</a:t>
            </a:r>
          </a:p>
          <a:p>
            <a:pPr marL="673100" lvl="1" indent="-273050"/>
            <a:r>
              <a:rPr lang="en-US" smtClean="0"/>
              <a:t>Acute or chronic</a:t>
            </a:r>
          </a:p>
        </p:txBody>
      </p:sp>
      <p:sp>
        <p:nvSpPr>
          <p:cNvPr id="18435" name="Slide Number Placeholder 3"/>
          <p:cNvSpPr>
            <a:spLocks noGrp="1"/>
          </p:cNvSpPr>
          <p:nvPr>
            <p:ph type="sldNum" sz="quarter" idx="11"/>
          </p:nvPr>
        </p:nvSpPr>
        <p:spPr>
          <a:noFill/>
        </p:spPr>
        <p:txBody>
          <a:bodyPr/>
          <a:lstStyle/>
          <a:p>
            <a:fld id="{A2CF1059-C066-4F40-909D-DF98B188E5B2}" type="slidenum">
              <a:rPr lang="en-US" smtClean="0"/>
              <a:pPr/>
              <a:t>4</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1371600" y="228600"/>
            <a:ext cx="6400800" cy="1143000"/>
          </a:xfrm>
        </p:spPr>
        <p:txBody>
          <a:bodyPr/>
          <a:lstStyle/>
          <a:p>
            <a:r>
              <a:rPr lang="en-US" smtClean="0"/>
              <a:t>Case Study</a:t>
            </a:r>
          </a:p>
        </p:txBody>
      </p:sp>
      <p:sp>
        <p:nvSpPr>
          <p:cNvPr id="61442" name="Rectangle 3"/>
          <p:cNvSpPr>
            <a:spLocks noGrp="1" noChangeArrowheads="1"/>
          </p:cNvSpPr>
          <p:nvPr>
            <p:ph type="body" idx="1"/>
          </p:nvPr>
        </p:nvSpPr>
        <p:spPr/>
        <p:txBody>
          <a:bodyPr/>
          <a:lstStyle/>
          <a:p>
            <a:pPr>
              <a:lnSpc>
                <a:spcPct val="90000"/>
              </a:lnSpc>
            </a:pPr>
            <a:r>
              <a:rPr lang="en-US" smtClean="0"/>
              <a:t>Mr. J is a 43 year-old who presents to you as a new patient for primary healthcare needs. As part of his health history, he reveals that he had a blood transfusion in 1983.</a:t>
            </a:r>
          </a:p>
          <a:p>
            <a:pPr>
              <a:lnSpc>
                <a:spcPct val="90000"/>
              </a:lnSpc>
            </a:pPr>
            <a:r>
              <a:rPr lang="en-US" smtClean="0"/>
              <a:t>What test should be drawn that would indicate exposure to hepatitis C? </a:t>
            </a:r>
          </a:p>
        </p:txBody>
      </p:sp>
      <p:sp>
        <p:nvSpPr>
          <p:cNvPr id="61443" name="Slide Number Placeholder 3"/>
          <p:cNvSpPr>
            <a:spLocks noGrp="1"/>
          </p:cNvSpPr>
          <p:nvPr>
            <p:ph type="sldNum" sz="quarter" idx="11"/>
          </p:nvPr>
        </p:nvSpPr>
        <p:spPr>
          <a:noFill/>
        </p:spPr>
        <p:txBody>
          <a:bodyPr/>
          <a:lstStyle/>
          <a:p>
            <a:fld id="{D1BE3869-ED31-44B7-892D-15C9327BB848}" type="slidenum">
              <a:rPr lang="en-US" smtClean="0"/>
              <a:pPr/>
              <a:t>40</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1371600" y="228600"/>
            <a:ext cx="6858000" cy="1143000"/>
          </a:xfrm>
        </p:spPr>
        <p:txBody>
          <a:bodyPr/>
          <a:lstStyle/>
          <a:p>
            <a:r>
              <a:rPr lang="en-US" smtClean="0"/>
              <a:t>Hepatitis C antibody is positive.</a:t>
            </a:r>
          </a:p>
        </p:txBody>
      </p:sp>
      <p:sp>
        <p:nvSpPr>
          <p:cNvPr id="62466" name="Rectangle 3"/>
          <p:cNvSpPr>
            <a:spLocks noGrp="1" noChangeArrowheads="1"/>
          </p:cNvSpPr>
          <p:nvPr>
            <p:ph type="body" idx="1"/>
          </p:nvPr>
        </p:nvSpPr>
        <p:spPr>
          <a:xfrm>
            <a:off x="685800" y="1752600"/>
            <a:ext cx="7772400" cy="2971800"/>
          </a:xfrm>
        </p:spPr>
        <p:txBody>
          <a:bodyPr/>
          <a:lstStyle/>
          <a:p>
            <a:r>
              <a:rPr lang="en-US" smtClean="0"/>
              <a:t>What is the percentage chance that he is currently infected?</a:t>
            </a:r>
          </a:p>
          <a:p>
            <a:r>
              <a:rPr lang="en-US" smtClean="0"/>
              <a:t>What test would indicate current infection with hepatitis C?</a:t>
            </a:r>
          </a:p>
        </p:txBody>
      </p:sp>
      <p:sp>
        <p:nvSpPr>
          <p:cNvPr id="62467" name="Slide Number Placeholder 3"/>
          <p:cNvSpPr>
            <a:spLocks noGrp="1"/>
          </p:cNvSpPr>
          <p:nvPr>
            <p:ph type="sldNum" sz="quarter" idx="11"/>
          </p:nvPr>
        </p:nvSpPr>
        <p:spPr>
          <a:noFill/>
        </p:spPr>
        <p:txBody>
          <a:bodyPr/>
          <a:lstStyle/>
          <a:p>
            <a:fld id="{223A7864-884A-4AC5-9ABC-FBDDBE4A081D}" type="slidenum">
              <a:rPr lang="en-US" smtClean="0"/>
              <a:pPr/>
              <a:t>41</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a:xfrm>
            <a:off x="1371600" y="228600"/>
            <a:ext cx="6858000" cy="1143000"/>
          </a:xfrm>
        </p:spPr>
        <p:txBody>
          <a:bodyPr/>
          <a:lstStyle/>
          <a:p>
            <a:r>
              <a:rPr lang="en-US" smtClean="0"/>
              <a:t>Viral Load Testing Indicates Current Infection</a:t>
            </a:r>
          </a:p>
        </p:txBody>
      </p:sp>
      <p:sp>
        <p:nvSpPr>
          <p:cNvPr id="63490" name="Rectangle 3"/>
          <p:cNvSpPr>
            <a:spLocks noGrp="1" noChangeArrowheads="1"/>
          </p:cNvSpPr>
          <p:nvPr>
            <p:ph type="body" idx="1"/>
          </p:nvPr>
        </p:nvSpPr>
        <p:spPr/>
        <p:txBody>
          <a:bodyPr/>
          <a:lstStyle/>
          <a:p>
            <a:r>
              <a:rPr lang="en-US" smtClean="0"/>
              <a:t>What test will determine duration of treatment and chance of responding?</a:t>
            </a:r>
          </a:p>
        </p:txBody>
      </p:sp>
      <p:sp>
        <p:nvSpPr>
          <p:cNvPr id="63491" name="Slide Number Placeholder 3"/>
          <p:cNvSpPr>
            <a:spLocks noGrp="1"/>
          </p:cNvSpPr>
          <p:nvPr>
            <p:ph type="sldNum" sz="quarter" idx="11"/>
          </p:nvPr>
        </p:nvSpPr>
        <p:spPr>
          <a:noFill/>
        </p:spPr>
        <p:txBody>
          <a:bodyPr/>
          <a:lstStyle/>
          <a:p>
            <a:fld id="{D41E4B67-0A1A-49DE-8144-FB185DC961D8}" type="slidenum">
              <a:rPr lang="en-US" smtClean="0"/>
              <a:pPr/>
              <a:t>42</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1371600" y="228600"/>
            <a:ext cx="6858000" cy="1447800"/>
          </a:xfrm>
        </p:spPr>
        <p:txBody>
          <a:bodyPr/>
          <a:lstStyle/>
          <a:p>
            <a:r>
              <a:rPr lang="en-US" smtClean="0"/>
              <a:t>Additional Measures to Consider </a:t>
            </a:r>
            <a:br>
              <a:rPr lang="en-US" smtClean="0"/>
            </a:br>
            <a:r>
              <a:rPr lang="en-US" smtClean="0"/>
              <a:t>in the Management of </a:t>
            </a:r>
            <a:br>
              <a:rPr lang="en-US" smtClean="0"/>
            </a:br>
            <a:r>
              <a:rPr lang="en-US" smtClean="0"/>
              <a:t>Chronic Hepatitis C </a:t>
            </a:r>
          </a:p>
        </p:txBody>
      </p:sp>
      <p:sp>
        <p:nvSpPr>
          <p:cNvPr id="64514" name="Rectangle 3"/>
          <p:cNvSpPr>
            <a:spLocks noGrp="1" noChangeArrowheads="1"/>
          </p:cNvSpPr>
          <p:nvPr>
            <p:ph type="body" idx="1"/>
          </p:nvPr>
        </p:nvSpPr>
        <p:spPr>
          <a:xfrm>
            <a:off x="685800" y="1828800"/>
            <a:ext cx="8001000" cy="4419600"/>
          </a:xfrm>
        </p:spPr>
        <p:txBody>
          <a:bodyPr/>
          <a:lstStyle/>
          <a:p>
            <a:r>
              <a:rPr lang="en-US" smtClean="0"/>
              <a:t>Hepatoma screening</a:t>
            </a:r>
          </a:p>
          <a:p>
            <a:pPr lvl="1"/>
            <a:r>
              <a:rPr lang="en-US" smtClean="0"/>
              <a:t>Cirrhotic or chronic hepatitis </a:t>
            </a:r>
            <a:r>
              <a:rPr lang="en-US" b="1" u="sng" smtClean="0"/>
              <a:t>B</a:t>
            </a:r>
          </a:p>
          <a:p>
            <a:pPr lvl="2"/>
            <a:r>
              <a:rPr lang="en-US" smtClean="0"/>
              <a:t>Ultrasound and alpha-fetoprotein q 6 months </a:t>
            </a:r>
          </a:p>
          <a:p>
            <a:r>
              <a:rPr lang="en-US" smtClean="0"/>
              <a:t>Alcohol avoidance</a:t>
            </a:r>
          </a:p>
          <a:p>
            <a:r>
              <a:rPr lang="en-US" smtClean="0"/>
              <a:t>Weight reduction</a:t>
            </a:r>
          </a:p>
        </p:txBody>
      </p:sp>
      <p:sp>
        <p:nvSpPr>
          <p:cNvPr id="64515" name="Slide Number Placeholder 3"/>
          <p:cNvSpPr>
            <a:spLocks noGrp="1"/>
          </p:cNvSpPr>
          <p:nvPr>
            <p:ph type="sldNum" sz="quarter" idx="11"/>
          </p:nvPr>
        </p:nvSpPr>
        <p:spPr>
          <a:noFill/>
        </p:spPr>
        <p:txBody>
          <a:bodyPr/>
          <a:lstStyle/>
          <a:p>
            <a:fld id="{998A8A2B-9C91-4A31-9BA5-4D7C2F78E660}" type="slidenum">
              <a:rPr lang="en-US" smtClean="0"/>
              <a:pPr/>
              <a:t>43</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en-US" smtClean="0"/>
              <a:t>Vaccinate for Hepatitis A and B</a:t>
            </a:r>
          </a:p>
        </p:txBody>
      </p:sp>
      <p:pic>
        <p:nvPicPr>
          <p:cNvPr id="65538" name="Content Placeholder 5" descr="getty_rf_photo_of_vaccination.jpg"/>
          <p:cNvPicPr>
            <a:picLocks noGrp="1" noChangeAspect="1"/>
          </p:cNvPicPr>
          <p:nvPr>
            <p:ph idx="1"/>
          </p:nvPr>
        </p:nvPicPr>
        <p:blipFill>
          <a:blip r:embed="rId2"/>
          <a:srcRect/>
          <a:stretch>
            <a:fillRect/>
          </a:stretch>
        </p:blipFill>
        <p:spPr>
          <a:xfrm>
            <a:off x="838200" y="1524000"/>
            <a:ext cx="7772400" cy="4572000"/>
          </a:xfrm>
        </p:spPr>
      </p:pic>
      <p:sp>
        <p:nvSpPr>
          <p:cNvPr id="4" name="Footer Placeholder 3"/>
          <p:cNvSpPr>
            <a:spLocks noGrp="1"/>
          </p:cNvSpPr>
          <p:nvPr>
            <p:ph type="ftr" sz="quarter" idx="10"/>
          </p:nvPr>
        </p:nvSpPr>
        <p:spPr/>
        <p:txBody>
          <a:bodyPr/>
          <a:lstStyle/>
          <a:p>
            <a:endParaRPr lang="en-US" smtClean="0"/>
          </a:p>
        </p:txBody>
      </p:sp>
      <p:sp>
        <p:nvSpPr>
          <p:cNvPr id="65540" name="Slide Number Placeholder 4"/>
          <p:cNvSpPr>
            <a:spLocks noGrp="1"/>
          </p:cNvSpPr>
          <p:nvPr>
            <p:ph type="sldNum" sz="quarter" idx="11"/>
          </p:nvPr>
        </p:nvSpPr>
        <p:spPr>
          <a:noFill/>
        </p:spPr>
        <p:txBody>
          <a:bodyPr/>
          <a:lstStyle/>
          <a:p>
            <a:fld id="{E2D1C569-7DB7-4CD1-98A2-8A7300EC2630}" type="slidenum">
              <a:rPr lang="en-US" smtClean="0"/>
              <a:pPr/>
              <a:t>44</a:t>
            </a:fld>
            <a:endParaRPr lang="en-US"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endParaRPr lang="en-US" smtClean="0"/>
          </a:p>
        </p:txBody>
      </p:sp>
      <p:sp>
        <p:nvSpPr>
          <p:cNvPr id="68611" name="Rectangle 3"/>
          <p:cNvSpPr>
            <a:spLocks noGrp="1" noChangeArrowheads="1"/>
          </p:cNvSpPr>
          <p:nvPr>
            <p:ph type="body" idx="1"/>
          </p:nvPr>
        </p:nvSpPr>
        <p:spPr/>
        <p:txBody>
          <a:bodyPr/>
          <a:lstStyle/>
          <a:p>
            <a:pPr>
              <a:buFontTx/>
              <a:buNone/>
            </a:pPr>
            <a:r>
              <a:rPr lang="en-US" sz="9600" b="1" smtClean="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7" name="Rectangle 2"/>
          <p:cNvSpPr>
            <a:spLocks noGrp="1" noChangeArrowheads="1"/>
          </p:cNvSpPr>
          <p:nvPr>
            <p:ph type="title" idx="4294967295"/>
          </p:nvPr>
        </p:nvSpPr>
        <p:spPr>
          <a:xfrm>
            <a:off x="1371600" y="533400"/>
            <a:ext cx="6324600" cy="646113"/>
          </a:xfrm>
        </p:spPr>
        <p:txBody>
          <a:bodyPr anchor="t" anchorCtr="1">
            <a:spAutoFit/>
          </a:bodyPr>
          <a:lstStyle/>
          <a:p>
            <a:r>
              <a:rPr lang="en-US" smtClean="0"/>
              <a:t>Infectious Hepatitis</a:t>
            </a:r>
          </a:p>
        </p:txBody>
      </p:sp>
      <p:sp>
        <p:nvSpPr>
          <p:cNvPr id="19458" name="Rectangle 3"/>
          <p:cNvSpPr>
            <a:spLocks noGrp="1" noChangeArrowheads="1"/>
          </p:cNvSpPr>
          <p:nvPr>
            <p:ph type="body" idx="4294967295"/>
          </p:nvPr>
        </p:nvSpPr>
        <p:spPr>
          <a:xfrm>
            <a:off x="461963" y="1466850"/>
            <a:ext cx="3729037" cy="4930775"/>
          </a:xfrm>
        </p:spPr>
        <p:txBody>
          <a:bodyPr anchorCtr="1">
            <a:spAutoFit/>
          </a:bodyPr>
          <a:lstStyle/>
          <a:p>
            <a:pPr marL="365125" indent="-365125">
              <a:spcBef>
                <a:spcPts val="600"/>
              </a:spcBef>
            </a:pPr>
            <a:r>
              <a:rPr lang="en-US" smtClean="0"/>
              <a:t>Hepatitis A</a:t>
            </a:r>
          </a:p>
          <a:p>
            <a:pPr marL="365125" indent="-365125">
              <a:spcBef>
                <a:spcPts val="600"/>
              </a:spcBef>
            </a:pPr>
            <a:r>
              <a:rPr lang="en-US" smtClean="0"/>
              <a:t>Hepatitis B</a:t>
            </a:r>
          </a:p>
          <a:p>
            <a:pPr marL="365125" indent="-365125">
              <a:spcBef>
                <a:spcPts val="600"/>
              </a:spcBef>
            </a:pPr>
            <a:r>
              <a:rPr lang="en-US" smtClean="0"/>
              <a:t>Non-A; non-B</a:t>
            </a:r>
          </a:p>
          <a:p>
            <a:pPr marL="914400" lvl="1" indent="-365125">
              <a:spcBef>
                <a:spcPts val="600"/>
              </a:spcBef>
            </a:pPr>
            <a:r>
              <a:rPr lang="en-US" smtClean="0"/>
              <a:t>Hepatitis C</a:t>
            </a:r>
          </a:p>
          <a:p>
            <a:pPr marL="914400" lvl="1" indent="-365125">
              <a:spcBef>
                <a:spcPts val="600"/>
              </a:spcBef>
            </a:pPr>
            <a:r>
              <a:rPr lang="en-US" smtClean="0"/>
              <a:t>Hepatitis D</a:t>
            </a:r>
          </a:p>
          <a:p>
            <a:pPr marL="914400" lvl="1" indent="-365125">
              <a:spcBef>
                <a:spcPts val="600"/>
              </a:spcBef>
            </a:pPr>
            <a:r>
              <a:rPr lang="en-US" smtClean="0"/>
              <a:t>Hepatitis E</a:t>
            </a:r>
          </a:p>
          <a:p>
            <a:pPr marL="914400" lvl="1" indent="-365125">
              <a:spcBef>
                <a:spcPts val="600"/>
              </a:spcBef>
            </a:pPr>
            <a:r>
              <a:rPr lang="en-US" smtClean="0"/>
              <a:t>Hepatitis G</a:t>
            </a:r>
          </a:p>
          <a:p>
            <a:pPr marL="914400" lvl="1" indent="-365125">
              <a:spcBef>
                <a:spcPts val="600"/>
              </a:spcBef>
            </a:pPr>
            <a:r>
              <a:rPr lang="en-US" smtClean="0"/>
              <a:t>Hepatitis ?</a:t>
            </a:r>
          </a:p>
        </p:txBody>
      </p:sp>
      <p:sp>
        <p:nvSpPr>
          <p:cNvPr id="19459" name="Slide Number Placeholder 3"/>
          <p:cNvSpPr>
            <a:spLocks noGrp="1"/>
          </p:cNvSpPr>
          <p:nvPr>
            <p:ph type="sldNum" sz="quarter" idx="11"/>
          </p:nvPr>
        </p:nvSpPr>
        <p:spPr>
          <a:noFill/>
        </p:spPr>
        <p:txBody>
          <a:bodyPr/>
          <a:lstStyle/>
          <a:p>
            <a:fld id="{B4B4D138-07BF-4F4B-BD15-53AFBBB8B25A}" type="slidenum">
              <a:rPr lang="en-US" smtClean="0"/>
              <a:pPr/>
              <a:t>5</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371600" y="228600"/>
            <a:ext cx="6477000" cy="1143000"/>
          </a:xfrm>
        </p:spPr>
        <p:txBody>
          <a:bodyPr/>
          <a:lstStyle/>
          <a:p>
            <a:r>
              <a:rPr lang="en-US" smtClean="0"/>
              <a:t>Comparing HBV and HCV</a:t>
            </a:r>
          </a:p>
        </p:txBody>
      </p:sp>
      <p:sp>
        <p:nvSpPr>
          <p:cNvPr id="20482" name="Rectangle 3"/>
          <p:cNvSpPr>
            <a:spLocks noGrp="1" noChangeArrowheads="1"/>
          </p:cNvSpPr>
          <p:nvPr>
            <p:ph type="body" idx="1"/>
          </p:nvPr>
        </p:nvSpPr>
        <p:spPr>
          <a:xfrm>
            <a:off x="685800" y="1524000"/>
            <a:ext cx="7772400" cy="4648200"/>
          </a:xfrm>
        </p:spPr>
        <p:txBody>
          <a:bodyPr/>
          <a:lstStyle/>
          <a:p>
            <a:pPr>
              <a:spcBef>
                <a:spcPts val="600"/>
              </a:spcBef>
            </a:pPr>
            <a:r>
              <a:rPr lang="en-US" smtClean="0"/>
              <a:t>HBV</a:t>
            </a:r>
          </a:p>
          <a:p>
            <a:pPr lvl="1">
              <a:spcBef>
                <a:spcPts val="600"/>
              </a:spcBef>
            </a:pPr>
            <a:r>
              <a:rPr lang="en-US" smtClean="0"/>
              <a:t>DNA virus</a:t>
            </a:r>
          </a:p>
          <a:p>
            <a:pPr lvl="1">
              <a:spcBef>
                <a:spcPts val="600"/>
              </a:spcBef>
            </a:pPr>
            <a:r>
              <a:rPr lang="en-US" smtClean="0"/>
              <a:t>Found in all body fluids</a:t>
            </a:r>
          </a:p>
          <a:p>
            <a:pPr lvl="1">
              <a:spcBef>
                <a:spcPts val="600"/>
              </a:spcBef>
            </a:pPr>
            <a:r>
              <a:rPr lang="en-US" smtClean="0"/>
              <a:t>Commonly sexually transmitted</a:t>
            </a:r>
          </a:p>
          <a:p>
            <a:pPr lvl="1">
              <a:spcBef>
                <a:spcPts val="600"/>
              </a:spcBef>
            </a:pPr>
            <a:r>
              <a:rPr lang="en-US" smtClean="0"/>
              <a:t>Transmitted through sharing drug paraphernalia</a:t>
            </a:r>
          </a:p>
          <a:p>
            <a:pPr lvl="1">
              <a:spcBef>
                <a:spcPts val="600"/>
              </a:spcBef>
            </a:pPr>
            <a:r>
              <a:rPr lang="en-US" smtClean="0"/>
              <a:t>Vaccine available</a:t>
            </a:r>
          </a:p>
          <a:p>
            <a:pPr lvl="3">
              <a:spcBef>
                <a:spcPts val="600"/>
              </a:spcBef>
            </a:pPr>
            <a:r>
              <a:rPr lang="en-US" sz="1800" smtClean="0"/>
              <a:t>Source- Lok, A &amp; McMahon, J. 2009. Chronic Hepatitis B: Update 2009. </a:t>
            </a:r>
            <a:r>
              <a:rPr lang="en-US" sz="1800" i="1" smtClean="0"/>
              <a:t>Hepatology</a:t>
            </a:r>
            <a:r>
              <a:rPr lang="en-US" sz="1800" smtClean="0"/>
              <a:t>. 50(3):1-36.</a:t>
            </a:r>
          </a:p>
          <a:p>
            <a:pPr lvl="1">
              <a:lnSpc>
                <a:spcPct val="80000"/>
              </a:lnSpc>
            </a:pPr>
            <a:endParaRPr lang="en-US" sz="2000" smtClean="0"/>
          </a:p>
        </p:txBody>
      </p:sp>
      <p:sp>
        <p:nvSpPr>
          <p:cNvPr id="20483" name="Slide Number Placeholder 3"/>
          <p:cNvSpPr>
            <a:spLocks noGrp="1"/>
          </p:cNvSpPr>
          <p:nvPr>
            <p:ph type="sldNum" sz="quarter" idx="11"/>
          </p:nvPr>
        </p:nvSpPr>
        <p:spPr>
          <a:noFill/>
        </p:spPr>
        <p:txBody>
          <a:bodyPr/>
          <a:lstStyle/>
          <a:p>
            <a:fld id="{45C657B6-3BE6-4BBB-A723-5E1FB076CE67}" type="slidenum">
              <a:rPr lang="en-US" smtClean="0"/>
              <a:pPr/>
              <a:t>6</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1447800" y="228600"/>
            <a:ext cx="6324600" cy="1143000"/>
          </a:xfrm>
        </p:spPr>
        <p:txBody>
          <a:bodyPr/>
          <a:lstStyle/>
          <a:p>
            <a:r>
              <a:rPr lang="en-US" smtClean="0"/>
              <a:t>Comparing HBV and HCV </a:t>
            </a:r>
            <a:r>
              <a:rPr lang="en-US" sz="3200" smtClean="0"/>
              <a:t>(continued)</a:t>
            </a:r>
            <a:endParaRPr lang="en-US" smtClean="0"/>
          </a:p>
        </p:txBody>
      </p:sp>
      <p:sp>
        <p:nvSpPr>
          <p:cNvPr id="21506" name="Rectangle 3"/>
          <p:cNvSpPr>
            <a:spLocks noGrp="1" noChangeArrowheads="1"/>
          </p:cNvSpPr>
          <p:nvPr>
            <p:ph type="body" idx="1"/>
          </p:nvPr>
        </p:nvSpPr>
        <p:spPr>
          <a:xfrm>
            <a:off x="685800" y="1676400"/>
            <a:ext cx="7772400" cy="4572000"/>
          </a:xfrm>
        </p:spPr>
        <p:txBody>
          <a:bodyPr/>
          <a:lstStyle/>
          <a:p>
            <a:pPr>
              <a:lnSpc>
                <a:spcPct val="90000"/>
              </a:lnSpc>
            </a:pPr>
            <a:r>
              <a:rPr lang="en-US" smtClean="0"/>
              <a:t>HCV</a:t>
            </a:r>
          </a:p>
          <a:p>
            <a:pPr lvl="1">
              <a:lnSpc>
                <a:spcPct val="90000"/>
              </a:lnSpc>
            </a:pPr>
            <a:r>
              <a:rPr lang="en-US" smtClean="0"/>
              <a:t>RNA virus</a:t>
            </a:r>
          </a:p>
          <a:p>
            <a:pPr lvl="1">
              <a:lnSpc>
                <a:spcPct val="90000"/>
              </a:lnSpc>
            </a:pPr>
            <a:r>
              <a:rPr lang="en-US" smtClean="0"/>
              <a:t>Found primarily in the blood</a:t>
            </a:r>
          </a:p>
          <a:p>
            <a:pPr lvl="1">
              <a:lnSpc>
                <a:spcPct val="90000"/>
              </a:lnSpc>
            </a:pPr>
            <a:r>
              <a:rPr lang="en-US" smtClean="0"/>
              <a:t>Rarely sexually transmitted</a:t>
            </a:r>
          </a:p>
          <a:p>
            <a:pPr lvl="1">
              <a:lnSpc>
                <a:spcPct val="90000"/>
              </a:lnSpc>
            </a:pPr>
            <a:r>
              <a:rPr lang="en-US" smtClean="0"/>
              <a:t>Transmitted through sharing drug paraphernalia</a:t>
            </a:r>
          </a:p>
          <a:p>
            <a:pPr lvl="1">
              <a:lnSpc>
                <a:spcPct val="90000"/>
              </a:lnSpc>
            </a:pPr>
            <a:r>
              <a:rPr lang="en-US" smtClean="0"/>
              <a:t>Vaccine not available</a:t>
            </a:r>
          </a:p>
          <a:p>
            <a:pPr lvl="3">
              <a:lnSpc>
                <a:spcPct val="90000"/>
              </a:lnSpc>
            </a:pPr>
            <a:r>
              <a:rPr lang="en-US" sz="1800" smtClean="0"/>
              <a:t>Source- Ghany, M, et al., 2009. Diagnosis, Management and Treatment of Hepatitis C: An update. </a:t>
            </a:r>
            <a:r>
              <a:rPr lang="en-US" sz="1800" i="1" smtClean="0"/>
              <a:t>Hepatology</a:t>
            </a:r>
            <a:r>
              <a:rPr lang="en-US" sz="1800" smtClean="0"/>
              <a:t>. 49(4):1335-1374.</a:t>
            </a:r>
          </a:p>
          <a:p>
            <a:pPr lvl="1">
              <a:lnSpc>
                <a:spcPct val="90000"/>
              </a:lnSpc>
              <a:buFont typeface="Tahoma" pitchFamily="34" charset="0"/>
              <a:buNone/>
            </a:pPr>
            <a:endParaRPr lang="en-US" sz="2800" baseline="30000" smtClean="0"/>
          </a:p>
        </p:txBody>
      </p:sp>
      <p:sp>
        <p:nvSpPr>
          <p:cNvPr id="21507" name="Slide Number Placeholder 3"/>
          <p:cNvSpPr>
            <a:spLocks noGrp="1"/>
          </p:cNvSpPr>
          <p:nvPr>
            <p:ph type="sldNum" sz="quarter" idx="11"/>
          </p:nvPr>
        </p:nvSpPr>
        <p:spPr>
          <a:noFill/>
        </p:spPr>
        <p:txBody>
          <a:bodyPr/>
          <a:lstStyle/>
          <a:p>
            <a:fld id="{101FC54E-FC50-49FB-9AF1-F2E54FBE12A6}" type="slidenum">
              <a:rPr lang="en-US" smtClean="0"/>
              <a:pPr/>
              <a:t>7</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447800" y="228600"/>
            <a:ext cx="6324600" cy="1143000"/>
          </a:xfrm>
        </p:spPr>
        <p:txBody>
          <a:bodyPr/>
          <a:lstStyle/>
          <a:p>
            <a:r>
              <a:rPr lang="en-US" smtClean="0"/>
              <a:t>Hepatitis C</a:t>
            </a:r>
          </a:p>
        </p:txBody>
      </p:sp>
      <p:sp>
        <p:nvSpPr>
          <p:cNvPr id="22530" name="Rectangle 3"/>
          <p:cNvSpPr>
            <a:spLocks noGrp="1" noChangeArrowheads="1"/>
          </p:cNvSpPr>
          <p:nvPr>
            <p:ph type="body" idx="1"/>
          </p:nvPr>
        </p:nvSpPr>
        <p:spPr>
          <a:xfrm>
            <a:off x="685800" y="1676400"/>
            <a:ext cx="8458200" cy="4114800"/>
          </a:xfrm>
        </p:spPr>
        <p:txBody>
          <a:bodyPr/>
          <a:lstStyle/>
          <a:p>
            <a:r>
              <a:rPr lang="en-US" smtClean="0"/>
              <a:t>The most common chronic blood-borne infection in the US.</a:t>
            </a:r>
            <a:endParaRPr lang="en-US" baseline="30000" smtClean="0"/>
          </a:p>
          <a:p>
            <a:pPr lvl="1"/>
            <a:r>
              <a:rPr lang="en-US" smtClean="0"/>
              <a:t>#1 reason for liver transplant in the US</a:t>
            </a:r>
            <a:endParaRPr lang="en-US" baseline="30000" smtClean="0"/>
          </a:p>
          <a:p>
            <a:r>
              <a:rPr lang="en-US" smtClean="0"/>
              <a:t>10-20% will develop cirrhosis 20-30 years after exposure.</a:t>
            </a:r>
          </a:p>
          <a:p>
            <a:r>
              <a:rPr lang="en-US" smtClean="0"/>
              <a:t>Up to 5% will develop liver cancer.</a:t>
            </a:r>
          </a:p>
          <a:p>
            <a:pPr lvl="3"/>
            <a:r>
              <a:rPr lang="en-US" sz="1800" smtClean="0"/>
              <a:t>Source- Wise, M, et al., </a:t>
            </a:r>
            <a:r>
              <a:rPr lang="en-US" sz="1800" i="1" smtClean="0"/>
              <a:t>Hepatology</a:t>
            </a:r>
            <a:r>
              <a:rPr lang="en-US" sz="1800" smtClean="0"/>
              <a:t>. 2008;47:1128-1135</a:t>
            </a:r>
          </a:p>
          <a:p>
            <a:pPr>
              <a:lnSpc>
                <a:spcPct val="80000"/>
              </a:lnSpc>
            </a:pPr>
            <a:endParaRPr lang="en-US" sz="2400" baseline="30000" smtClean="0"/>
          </a:p>
        </p:txBody>
      </p:sp>
      <p:sp>
        <p:nvSpPr>
          <p:cNvPr id="22531" name="Slide Number Placeholder 3"/>
          <p:cNvSpPr>
            <a:spLocks noGrp="1"/>
          </p:cNvSpPr>
          <p:nvPr>
            <p:ph type="sldNum" sz="quarter" idx="11"/>
          </p:nvPr>
        </p:nvSpPr>
        <p:spPr>
          <a:noFill/>
        </p:spPr>
        <p:txBody>
          <a:bodyPr/>
          <a:lstStyle/>
          <a:p>
            <a:fld id="{3ECCB1D9-57F0-4BCD-8D53-8AB74DA58058}" type="slidenum">
              <a:rPr lang="en-US" smtClean="0"/>
              <a:pPr/>
              <a:t>8</a:t>
            </a:fld>
            <a:endParaRPr lang="en-US" smtClean="0"/>
          </a:p>
        </p:txBody>
      </p:sp>
      <p:sp>
        <p:nvSpPr>
          <p:cNvPr id="5" name="Footer Placeholder 4"/>
          <p:cNvSpPr>
            <a:spLocks noGrp="1"/>
          </p:cNvSpPr>
          <p:nvPr>
            <p:ph type="ftr" sz="quarter" idx="10"/>
          </p:nvPr>
        </p:nvSpPr>
        <p:spPr/>
        <p:txBody>
          <a:bodyPr/>
          <a:lstStyle/>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Content Placeholder 2"/>
          <p:cNvSpPr>
            <a:spLocks noGrp="1"/>
          </p:cNvSpPr>
          <p:nvPr>
            <p:ph idx="1"/>
          </p:nvPr>
        </p:nvSpPr>
        <p:spPr>
          <a:xfrm>
            <a:off x="685800" y="1524000"/>
            <a:ext cx="7772400" cy="4419600"/>
          </a:xfrm>
        </p:spPr>
        <p:txBody>
          <a:bodyPr/>
          <a:lstStyle/>
          <a:p>
            <a:r>
              <a:rPr lang="en-US" smtClean="0"/>
              <a:t>15% of those exposed will clear spontaneously but retain the hepatitis C antibody. (85% will remain viremic.)</a:t>
            </a:r>
          </a:p>
          <a:p>
            <a:r>
              <a:rPr lang="en-US" smtClean="0"/>
              <a:t>Leading cause of death in HIV patients</a:t>
            </a:r>
          </a:p>
          <a:p>
            <a:pPr lvl="1"/>
            <a:r>
              <a:rPr lang="en-US" smtClean="0"/>
              <a:t>4 million Americans have HCV.</a:t>
            </a:r>
          </a:p>
          <a:p>
            <a:pPr lvl="3"/>
            <a:r>
              <a:rPr lang="en-US" sz="1800" smtClean="0"/>
              <a:t>Source- Wise, M, et al., </a:t>
            </a:r>
            <a:r>
              <a:rPr lang="en-US" sz="1800" i="1" smtClean="0"/>
              <a:t>Hepatology</a:t>
            </a:r>
            <a:r>
              <a:rPr lang="en-US" sz="1800" smtClean="0"/>
              <a:t>. 2008;47:1128-1135</a:t>
            </a:r>
          </a:p>
          <a:p>
            <a:pPr lvl="1"/>
            <a:endParaRPr lang="en-US" smtClean="0"/>
          </a:p>
          <a:p>
            <a:endParaRPr lang="en-US" smtClean="0"/>
          </a:p>
        </p:txBody>
      </p:sp>
      <p:sp>
        <p:nvSpPr>
          <p:cNvPr id="4" name="Footer Placeholder 3"/>
          <p:cNvSpPr>
            <a:spLocks noGrp="1"/>
          </p:cNvSpPr>
          <p:nvPr>
            <p:ph type="ftr" sz="quarter" idx="10"/>
          </p:nvPr>
        </p:nvSpPr>
        <p:spPr/>
        <p:txBody>
          <a:bodyPr/>
          <a:lstStyle/>
          <a:p>
            <a:endParaRPr lang="en-US" smtClean="0"/>
          </a:p>
        </p:txBody>
      </p:sp>
      <p:sp>
        <p:nvSpPr>
          <p:cNvPr id="23555" name="Slide Number Placeholder 4"/>
          <p:cNvSpPr>
            <a:spLocks noGrp="1"/>
          </p:cNvSpPr>
          <p:nvPr>
            <p:ph type="sldNum" sz="quarter" idx="11"/>
          </p:nvPr>
        </p:nvSpPr>
        <p:spPr>
          <a:noFill/>
        </p:spPr>
        <p:txBody>
          <a:bodyPr/>
          <a:lstStyle/>
          <a:p>
            <a:fld id="{E78DF656-68E6-4379-807D-8495CE49FC6A}" type="slidenum">
              <a:rPr lang="en-US" smtClean="0"/>
              <a:pPr/>
              <a:t>9</a:t>
            </a:fld>
            <a:endParaRPr lang="en-US" smtClean="0"/>
          </a:p>
        </p:txBody>
      </p:sp>
      <p:sp>
        <p:nvSpPr>
          <p:cNvPr id="23556" name="Rectangle 2"/>
          <p:cNvSpPr>
            <a:spLocks noGrp="1" noChangeArrowheads="1"/>
          </p:cNvSpPr>
          <p:nvPr>
            <p:ph type="title"/>
          </p:nvPr>
        </p:nvSpPr>
        <p:spPr>
          <a:xfrm>
            <a:off x="1447800" y="228600"/>
            <a:ext cx="6324600" cy="1143000"/>
          </a:xfrm>
        </p:spPr>
        <p:txBody>
          <a:bodyPr/>
          <a:lstStyle/>
          <a:p>
            <a:r>
              <a:rPr lang="en-US" smtClean="0"/>
              <a:t>Hepatitis C </a:t>
            </a:r>
            <a:br>
              <a:rPr lang="en-US" smtClean="0"/>
            </a:br>
            <a:r>
              <a:rPr lang="en-US" sz="3200" smtClean="0"/>
              <a:t>(continued)</a:t>
            </a:r>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HEA Presentation Template 2007">
  <a:themeElements>
    <a:clrScheme name="">
      <a:dk1>
        <a:srgbClr val="808080"/>
      </a:dk1>
      <a:lt1>
        <a:srgbClr val="FFFFFF"/>
      </a:lt1>
      <a:dk2>
        <a:srgbClr val="000000"/>
      </a:dk2>
      <a:lt2>
        <a:srgbClr val="FF33CC"/>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FHEA Presentation Template 2007</Template>
  <TotalTime>1396</TotalTime>
  <Words>1497</Words>
  <Application>Microsoft Office PowerPoint</Application>
  <PresentationFormat>On-screen Show (4:3)</PresentationFormat>
  <Paragraphs>288</Paragraphs>
  <Slides>45</Slides>
  <Notes>3</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45</vt:i4>
      </vt:variant>
    </vt:vector>
  </HeadingPairs>
  <TitlesOfParts>
    <vt:vector size="50" baseType="lpstr">
      <vt:lpstr>Times New Roman</vt:lpstr>
      <vt:lpstr>Arial</vt:lpstr>
      <vt:lpstr>Tahoma</vt:lpstr>
      <vt:lpstr>Symbol</vt:lpstr>
      <vt:lpstr>FHEA Presentation Template 2007</vt:lpstr>
      <vt:lpstr>Hepatitis C: The Silent Epidemic</vt:lpstr>
      <vt:lpstr>Objectives</vt:lpstr>
      <vt:lpstr>Slide 3</vt:lpstr>
      <vt:lpstr>Hepatitis</vt:lpstr>
      <vt:lpstr>Infectious Hepatitis</vt:lpstr>
      <vt:lpstr>Comparing HBV and HCV</vt:lpstr>
      <vt:lpstr>Comparing HBV and HCV (continued)</vt:lpstr>
      <vt:lpstr>Hepatitis C</vt:lpstr>
      <vt:lpstr>Hepatitis C  (continued)</vt:lpstr>
      <vt:lpstr>Slide 10</vt:lpstr>
      <vt:lpstr>Slide 11</vt:lpstr>
      <vt:lpstr>Symptoms of HCV</vt:lpstr>
      <vt:lpstr>Symptoms of HCV (cont.)</vt:lpstr>
      <vt:lpstr>Asymptomatic Disease in HCV </vt:lpstr>
      <vt:lpstr>Risk Factors for HCV</vt:lpstr>
      <vt:lpstr>Risk Factors for HCV  (continued)</vt:lpstr>
      <vt:lpstr>Risk Factors for HCV  (continued)</vt:lpstr>
      <vt:lpstr>Possible Risk Factor</vt:lpstr>
      <vt:lpstr>Diagnosis of Hepatitis C</vt:lpstr>
      <vt:lpstr>Diagnosis of Hepatitis C (continued)</vt:lpstr>
      <vt:lpstr>Who to Screen</vt:lpstr>
      <vt:lpstr>Who to Screen  (continued)</vt:lpstr>
      <vt:lpstr>Diagnostic Codes</vt:lpstr>
      <vt:lpstr>Serologic Tests</vt:lpstr>
      <vt:lpstr>Serologic Tests  (continued)</vt:lpstr>
      <vt:lpstr>Serologic Tests  (continued)</vt:lpstr>
      <vt:lpstr>Serologic Tests  (continued)</vt:lpstr>
      <vt:lpstr>Serologic Tests  (continued)</vt:lpstr>
      <vt:lpstr>Slide 29</vt:lpstr>
      <vt:lpstr>Factors Causing Rapid Progression of Liver Disease in HC</vt:lpstr>
      <vt:lpstr>Slide 31</vt:lpstr>
      <vt:lpstr>Historical Management of Hepatitis C</vt:lpstr>
      <vt:lpstr>Goals of Antiviral Therapy</vt:lpstr>
      <vt:lpstr>Slide 34</vt:lpstr>
      <vt:lpstr>Historic Management of HC</vt:lpstr>
      <vt:lpstr>Historic Management of HC (continued)</vt:lpstr>
      <vt:lpstr>Historic Management of HC (continued)</vt:lpstr>
      <vt:lpstr>Historic Management of HC (continued)</vt:lpstr>
      <vt:lpstr>Additional Considerations with Direct Acting Antivirals</vt:lpstr>
      <vt:lpstr>Case Study</vt:lpstr>
      <vt:lpstr>Hepatitis C antibody is positive.</vt:lpstr>
      <vt:lpstr>Viral Load Testing Indicates Current Infection</vt:lpstr>
      <vt:lpstr>Additional Measures to Consider  in the Management of  Chronic Hepatitis C </vt:lpstr>
      <vt:lpstr>Vaccinate for Hepatitis A and B</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mardy</dc:creator>
  <cp:lastModifiedBy>USER</cp:lastModifiedBy>
  <cp:revision>82</cp:revision>
  <cp:lastPrinted>2012-03-28T15:21:37Z</cp:lastPrinted>
  <dcterms:created xsi:type="dcterms:W3CDTF">2008-03-10T17:37:54Z</dcterms:created>
  <dcterms:modified xsi:type="dcterms:W3CDTF">2013-07-01T23:58:02Z</dcterms:modified>
</cp:coreProperties>
</file>